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2" r:id="rId3"/>
    <p:sldId id="273" r:id="rId4"/>
    <p:sldId id="263" r:id="rId5"/>
    <p:sldId id="267" r:id="rId6"/>
    <p:sldId id="268" r:id="rId7"/>
    <p:sldId id="271" r:id="rId8"/>
    <p:sldId id="275" r:id="rId9"/>
    <p:sldId id="276" r:id="rId10"/>
    <p:sldId id="277" r:id="rId11"/>
    <p:sldId id="270" r:id="rId12"/>
    <p:sldId id="274" r:id="rId13"/>
    <p:sldId id="266" r:id="rId14"/>
  </p:sldIdLst>
  <p:sldSz cx="5765800" cy="3244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5FB"/>
    <a:srgbClr val="EAABF1"/>
    <a:srgbClr val="21538F"/>
    <a:srgbClr val="11437F"/>
    <a:srgbClr val="E6E6E6"/>
    <a:srgbClr val="DDDDDD"/>
    <a:srgbClr val="99CCFF"/>
    <a:srgbClr val="4978B1"/>
    <a:srgbClr val="FCFCFC"/>
    <a:srgbClr val="003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>
      <p:cViewPr varScale="1">
        <p:scale>
          <a:sx n="226" d="100"/>
          <a:sy n="226" d="100"/>
        </p:scale>
        <p:origin x="-900" y="-84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236" d="100"/>
          <a:sy n="236" d="100"/>
        </p:scale>
        <p:origin x="-1338" y="-90"/>
      </p:cViewPr>
      <p:guideLst>
        <p:guide orient="horz" pos="2141"/>
        <p:guide pos="312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4A8AB590-61A7-4F79-A104-90947A76238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5132"/>
            <a:ext cx="4301908" cy="342543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999" y="6455132"/>
            <a:ext cx="4301908" cy="342543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294D764B-D3FF-438A-8549-9EE88EBE1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947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3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204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08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4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4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4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4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042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ver.roskazna.gov.ru/gis/elektronnyy-byudzhet/edinaya-budget-platfor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971" y="860425"/>
            <a:ext cx="44161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Авторизация 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регистрация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пользователей.  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Машиночитаемые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доверенности.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https://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tver.roskazna.gov.ru</a:t>
            </a:r>
            <a:endParaRPr lang="ru-RU" sz="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Тверь,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август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2026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-7620" y="2668518"/>
            <a:ext cx="5160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Муратова Татьяна Владимировна</a:t>
            </a:r>
            <a:endParaRPr lang="ru-RU" sz="900" dirty="0">
              <a:solidFill>
                <a:srgbClr val="11437F"/>
              </a:solidFill>
            </a:endParaRPr>
          </a:p>
          <a:p>
            <a:r>
              <a:rPr lang="ru-RU" sz="700" dirty="0">
                <a:solidFill>
                  <a:srgbClr val="11437F"/>
                </a:solidFill>
              </a:rPr>
              <a:t>Заместитель начальника отдела информационных </a:t>
            </a:r>
            <a:r>
              <a:rPr lang="ru-RU" sz="700" dirty="0" smtClean="0">
                <a:solidFill>
                  <a:srgbClr val="11437F"/>
                </a:solidFill>
              </a:rPr>
              <a:t>систем УФК </a:t>
            </a:r>
            <a:r>
              <a:rPr lang="ru-RU" sz="700" dirty="0">
                <a:solidFill>
                  <a:srgbClr val="11437F"/>
                </a:solidFill>
              </a:rPr>
              <a:t>по Тверской области</a:t>
            </a: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111048"/>
              </p:ext>
            </p:extLst>
          </p:nvPr>
        </p:nvGraphicFramePr>
        <p:xfrm>
          <a:off x="368299" y="537246"/>
          <a:ext cx="5000854" cy="2380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88860">
                <a:tc>
                  <a:txBody>
                    <a:bodyPr/>
                    <a:lstStyle/>
                    <a:p>
                      <a:pPr algn="l"/>
                      <a:r>
                        <a:rPr lang="ru-RU" sz="800" dirty="0" smtClean="0">
                          <a:solidFill>
                            <a:srgbClr val="11437F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 целях подготовки к работе в Модуле необходимо совершение следующих действий в ЛК ФО, КУ, связанных с регистрацией самой организации и пользователей в Модуле:</a:t>
                      </a:r>
                      <a:endParaRPr lang="ru-RU" sz="800" dirty="0">
                        <a:solidFill>
                          <a:srgbClr val="11437F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91719">
                <a:tc>
                  <a:txBody>
                    <a:bodyPr/>
                    <a:lstStyle/>
                    <a:p>
                      <a:pPr marL="457200" indent="-187325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	По получению в ТОФК ЭП для руководителя организации (сертификат ЮЛ) и для иных работников организации (сертификат ФЛ), в работе которых планируется использование Модуля.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Для получения ЭП необходимо обратиться в ТОФК.</a:t>
                      </a:r>
                    </a:p>
                    <a:p>
                      <a:pPr marL="457200" indent="-187325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	По настройке рабочих мест пользователей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Для работы в Модуле необходима установка: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‒	Яндекс Браузера (с поддержкой ГОСТ) и плагина для браузера «</a:t>
                      </a:r>
                      <a:r>
                        <a:rPr lang="ru-RU" sz="700" dirty="0" err="1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КриптоПРО</a:t>
                      </a: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ЭЦП </a:t>
                      </a:r>
                      <a:r>
                        <a:rPr lang="ru-RU" sz="700" dirty="0" err="1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Browser</a:t>
                      </a: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700" dirty="0" err="1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plug-in</a:t>
                      </a: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»;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‒	</a:t>
                      </a:r>
                      <a:r>
                        <a:rPr lang="ru-RU" sz="700" dirty="0" err="1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КриптоПро</a:t>
                      </a: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CSP (не ниже версии 4.0).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‒ Ссылка для входа</a:t>
                      </a:r>
                      <a:r>
                        <a:rPr lang="ru-RU" sz="700" baseline="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7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https://finance.gov.ru/</a:t>
                      </a:r>
                      <a:endParaRPr lang="ru-RU" sz="7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-187325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3.	По регистрации руководителя организации.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Регистрация организации и руководителя осуществляется автоматически при первом входе в Модуль руководителем организации посредством ЭП руководителя (сертификат ЮЛ).</a:t>
                      </a: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425700" y="96314"/>
            <a:ext cx="3247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Регистрация </a:t>
            </a:r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пользователей в Модуле</a:t>
            </a:r>
            <a:endParaRPr lang="ru-RU" sz="10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2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872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425700" y="96314"/>
            <a:ext cx="3247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Регистрация </a:t>
            </a:r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пользователей в Модуле</a:t>
            </a:r>
            <a:endParaRPr lang="ru-RU" sz="10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3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500" y="479425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4. При </a:t>
            </a:r>
            <a:r>
              <a:rPr lang="ru-RU" sz="800" dirty="0"/>
              <a:t>первом входе в Модуль открывается окно с возможностью выбора регистрации первого пользователя (за исключением руководителя) в Модуле.</a:t>
            </a:r>
          </a:p>
          <a:p>
            <a:endParaRPr lang="ru-RU" sz="800" dirty="0"/>
          </a:p>
        </p:txBody>
      </p:sp>
      <p:sp>
        <p:nvSpPr>
          <p:cNvPr id="4" name="AutoShape 2" descr="data:image/png;base64,iVBORw0KGgoAAAANSUhEUgAAAoUAAAFpCAYAAADqR1KwAAAQAElEQVR4AeydBWBdRfrFz30vnjSeJnV3d3eB0lLc3ZaFhQXWWOCPu+3CYru4uxaou7u7t6m7p43+z5nkpWmbQoE2JOmXZZ7MnTvym29mznxzX9cH+zMCRsAIGAEjYASMgBE47Qk4UdiuXbsckrAAGANjYDZwGtpA3ZatS3m/29xma5zZgNnAT9rADvKBE4WTJk3Chg0bsL5gWL8B61xYj9T167GWYc36dVBYvS4VK11Yi+Xr1mAZw5LUVViUuhILGeanrsDctcsxa+1SzFi7GFPXLsKktQswYe18jF0zB6PWzMLwNTMweM00DFwzBQPWTMK3aybgyzVj8dma0fh4zUh8sHYY3ls7BG+tHYTX1/6I/679Hq+s/Q4vpX6LF1K/wr9Sv8BzqZ/j2XWf4pl1n+DJdR/jiXUf4vF1H+Cx9e+78Mj69/Dw+nddeGj9O1B4cMPbKBge2PAWLBzL4MECnB7akMsuwFJcH81j/Nj6DxzzJ9Z95PpAffFc6md4nn3z79Qv8SL7Sn32Kvvuf+zDN9YOxNtrB0N9++Ga4fhkzSh8vmY0vmLfywa+XzMZg2gTQ9ZMx4g1MzF6zSyMWzMXE2k7k9cuxLS1izBz7RJnW7KxBbQ32dxi2p9sULa4Yt1a2udarFqXCtmqbFb2qyBbXkdblm0fYe+0fY2Bog75deBYW8+geimk8nPqug1Yy7CGYXXqBqxKXY+VCmvXYwXDsjXrsWT1eixevQ6LVq3DQob5K9dh7spUzGaYuSIVM5avxdRlazGZYeLSNRi/ZA3GLlmN0YtXY9SiVRjOMGTRSgxeuBIDGX5csBIDGL6bvwLfMnw9bwW+mrccXzB8zvDZ3GX4lOETho9dWIqP5izFh3nhA74rvD9nCUpSuPetD4plfT/I46n3AOOP5i7FxwzqAwX1yefzlkH98yX7SP31DftOffjd/JX4nv2pfh3E/lU/D2Ofj2BQ/8sOZA8TaBuTGabQTqbRZmQ3s2g/c2hH8xgWrFzn7GsRbU02t5S2t5xBdriStijbXE3blK0qyG5lv7Jj2bOC7NsFjjXZfVGPtUB5rg6cA9bnhXXr1mEd54p1qalIXbsWqWtWY+2aVVi7aiXWrFqB1SuXYtXyxVi1bBFWLpmPlYvnYMXCmVg+fyqWzZmEpbPGYemMkVg8bSgWTfoBiyZ8g4VjP8fCUR9i/vB3MG/w/zBv4MuYO+B5zPn2Scz+8mHM/vz/MOvjv2PWB3dg1nu3YObbN2LmG1djxn8vw4xXLsT0l87B9P+chekv9Mb057tj2nOdMe3Z9pj2dFtMe6oVpj3RAtMeb4ppjzVmaIhpjzZgqI9pj9TNDQ/XwbSHazPUwrSHAqEmP1vI5+H4iBOD41YP0x4lw8fI87FGcHwfb4ZpT7bEtKfbYNoz7dgPnTD9ua6Y/q+e7JszMP2ls9lf52HGa5dgxutXYOab12Hmuzdj1vu3Y9ZHf8GsT+/B7M8fwJyvH8Pc757F3B9epD28hvlD38SCEe9j4ZhPsWj8V7SbAVg8ZTCWTB+OpTNHY9nsCVg+bzJWLJiOlYtm0ebmYuXShbTDRVi9YgnWrFwO2eba1SudvaauXYPU1LWQDcueA7ad+77BabuA/R/vHUAcQ64o1AcLJZOA1doIGAEjYASMgBEwAieDgPMUnoyMfioPr9CLx8YeGXPkt0Kz+KWRpyDLX1qF0py+MLwevGOa7J30uGOKYITHcOR/x8Yceb00fCusjV5eZN7bcZtZ2PXAvQVvKixdwev2uegIFNYXXmHjyzu2Tp5XSOSxyRhzbLpjY5isRP13sltQML/A58A7weR/zP+Aw91USNyxfQMcvgGH/wrceziywKefu14gqX08cQJH9E+AceD9xLMpNOUReeelKCTOK8wevLz0v+HtV4vCwsr2Cqmk4vSwTsE6eu7L0bG5DzK5S+7l2Osu+qgXr5AyUUicS3diWeJ0/3OsfgUE4T363hz3CMORmeXGeUdE/rK4I24tpARdV230fjgcG3P4Wmn5VFgbc/Ii896O29TCrgfuLXhTYekKXrfPRUegsL7IHUuH66CRVmg/FhZ5+LYCn44t5diYAskDH1Vw4HPgvbC4wLUifT+hFuTV6EQqXTC/wOfAO7PJ/8gPgez4kVf4X/6Hw4ug65tAQiZx/xVI577rpbA4xQfCz10PpLP3X0TA9U/gjgDjwHsgvsB7IaKuEJmSe8MReSuKdnBMnEylkPIKiVIOvyT8alFYWNlHT0aqSOFxusKG6q1AODamwMXjfCwsf+E6OrlL92sKODqj0+C7Y/Ur2im8R9/rFWL5uXFHW5DHEo+OY9Qxkk/pFF9KQhE249eQ+yVzWRE2xYrKI1BYn3pHjTmNqkL7sbDIvHxPypsKPjqjwuKOTlMk371fUMovrfRP5c1rx2THuEBtCnw8dh074mLgDnsvNgR+on8KEXXHLG2BdhwzLmkwx8SBo7yQ8gqJwi/8+9Wi8BeWU0hyNvSo2GNjjkrwW7+e8gJ+awVL9v2F4T1aJKqFhcUdOwEqZWGhsFIKS2dxRxP4NeR+yVx2dHn2/dQTKKxPCxtfhfZjYZGnvsrFpITCyJ2sqv1U3oVdKxBX4OOxtfnJi8cmt5giJvDT/XPClSlsXBYSV9g4P67QPOHC8et+aBIWGoa4MmWQGBuHsrHxLiTHJaJcXqgQl4SK8UmoHJ+MKvEpqBZfDjXiy6MmQ+34iqgbXxn14qugYXxVNIqvhqbxNdAsviZaxtdGq/g6aBNfF+3i66N9fAN0im+ELvGN0TW+CbrHN0WPuGboFdcCveNa4sy4VjgztjX6xLZBXxfaoV8cQ2x79GPoz3BObAf0ZzgntiMUzo3piCNDJ363cG7M0QwOczqHzMROHHNDe5xNtv1cEO925N+WoY3rizPYLwq92U+9GNRn3eKbsh+boDP7s2N8Q/ZtQ7RNqOf6Wn3egn3fjDbQJL46ZBMN4qugXnxl1GGoFV+R9lMB1WlHVRlkVwoV48uifFwiZHcpfFcoS3tMYkh0IQ4JcXGIj43ND3H8HMsQFxuD2JgYFAwx/F7UIb981adAUP0U4hmnkBAXg8S42NwQH4skhrIMKQmxSEmIQ7nEWBcq8L1iYhwqMVROikOVpHhUKxuP6gw1kuNRKyUetZMTUCclAXXLJaI+Q8O80IjvjcsnoqkLSWhWPgnNKyShBUNLhlYKFcuiNUOb/JCMthUPh3b8rNCe7xaS8VsZiGUgiLM+670N+bbJ64NWfG9VoSzUP+qrFvzcnH3XVKFCIpqwP9Wv6l/1tfq8Hvta/S87kD3UpG1UZ5CtVKXNVKG9VKb9yJYq0JbK066cjdHekhVoe7JBhUR+lm0m0D6drebZbBxtVjYcy++Bd30O2HxRj7VAea4OnAM0DxwOcYjlXBEXH4+4hATExyciPlEhCQmJyUgsm8JQDokpFRgqIqlcZZStUA1lK9ZAcuVaSK5SFylVG6BcjSYoV7M5ytVuhXJ126FCvY6o0LArKjTqjopNz0DFZn1RqWV/VGp1Hiq3uRiV212Oyu2vRuWO16Fy5xtRpevNqNL9T6jS48+o0vMuVOn1V1Q54x+oesY/UfXM+1D1rP9jeABV+z6Iqv0eZniE4TFUPVvhcVTt/0ReeJLvCk+h6jkWDjN4+jCP/uITCHnczibDfo+iqgviyyDWfe5H1T7kf8Y9qHLm3ajS+++5fdPjDlTpfhuqdLsFVbr8gX14PSp3uAaV21+Bym0vReXWF7Cvz0XF5mejYtMzUbFJT1Ro2A3lG3RG+XrtaSetaS8taDdNkVKtIZKr1kNy5TooW6kmkipUR1L5qkikrSWmVERiMu0vqRwSklJom7LLJMQnJCIuPiE3xMU7Gz5s07GIjo5GREQ4fIV4GnGcP99x4guN9vt8bnFN5mCJjY5BmcgoF6L5HuNCGcRGloFCXGQ04hkSImOQyJAUGYuykXFIjopHCkP5qARUiEpExagkVGKoHFUWVaKSUS0qBdWjyqFGZHnUjKyAWgy1IyuiTmQl1I2sjHoM9SOroEFkVRcaRlaDQqPI6misEFEDTfJDTX6uiaYRBUMtfj8cmkXUgoVjGTQll8OhIL9cpocZ1yB3hepQHzTM6w/1T332UT32VT32mfpOfai+rMU+rcn+VR+rv6uyz9X3sgHZQgXaQwXaRjnaSAptJTkqjrYTC9mQbEk2JduKiyyD2Lwg+5MdKpSJjIRCFN+jIiKhEBkRgYIhgt+LYyhYx8hI1pkhqkAow8+BEB0VAYUYvsdERSJWoUwk4hjiGRIUoiORyJDEUDY6CgrJMVFIyQvl+F4+pgwqxJZBxbxQie+V48pAoQrfq8RFo2peqMb3QKjOzy7ER1O0Hx1iGHc6hFPdxiO5Vidrx5zsA/2g90D/6F19Vpn95gL7Uv2pvlUfK5Rnn6vfAzYge5BdJNE+kmgniQyyHdmQguwplrYk+5KdxdDeZHcKZfLssaCNRjLOBY6xgD0Xx7EWqFMk54kjQxQioxTKICqKoUw0osrEIEprXnQsysTEo0xsAkMioun8iI5PRnRCOcQklkdMUkXElK2M2OSqiE2pjtjyNRFXoTbiKtZDXKUGiK/cCPFVmiK+anPEV2+J+BqtEV+zLRJqtUdC7U5IqNMFCXW7IrFed4aeSKzfG4kNzkBiwz4MZzH0RWKjfkhsfDZDfyQ2OScvnMt3hfP4ztBU4XwkNi0YLuD30z0U5KHP4sTQREH8AoFcG5OvOIt3I3JvqMB+aHAm+4T9Ur8X+6gH+6t7br/V7sx+7IiEmu3Yr20QX70V4qu1QHzVZuzzxoir3BBxFevTHuogrnwtxJargdiUaohJroKYpEoMFRCTUJ62lIJoOjyi45JoY7SzGNpbTBzK0PZkg1HOHqNpo2XyQhSOtN9ICsEIF6Jox7GxsUhISIDf78eJ/PlOJFEgTWxMLLTABr7buxEwAkbACBgBI2AEjEDxJRAcHIykpCQEBQX9bCVPWBSGhYYiMjz8ZzMsLQmsHUbACBgBI2AEjIARKA0EPM9zHsWfa4vv5xIErsvVHvhs70bACBgBI2AESgEBa4IROG0IhISE/GxbT1gUBp/gefTPlmgJjIARMAJGwAgYASNgBIqUwIk8V3jCohB0PRZp7a0wI/BbCNi9RsAIGAEjYASMQD4Bz/PyPx/vw4mLwuPlYPFGwAgYASNgBIyAEfgdCFiRJ5eAicKTy9NyMwJGwAgYASNgBIxAiSRgorBEdptV2giUdgLWPiNgBIyAEShqAkeIwp8/bS7q6ll5RsAIGAEjYASMgBEwAkVB4AhRWBQFWhlGwAgYASNgBIyAETACxY+AicLi1ydWIyNgBIxASSdg9TcCRqAEEjBRWAI7zapsBIyAETACRsAIGIGTTcBE4ckmWtrzs/YZASNgBIyAETACpZKAicJS2a3WKCNgBIyAETACv56A3Xl6Eji+KLSfIp+eFmGtNgJGvBxDBgAAEABJREFUwAgYASNgBIqMQE5ODjIys7B2/XaMn74UQ8fNw8QZy7Bu805kMl7Xi6oyxxeFRVUDK8cIGIEiJGBFGQEjYASMQHEisHjFRnw5cBrWbNiO5MQYNKhdEUkJ0Vi+ajO+GjwdK9ZsKbLqmigsMtSHC8rKzoaC1H9WVjay+f3wVfB7DvbsTYOuFYz/JZ8PpWdgz76DUBm/5D5LawSMgBEwAkbACBQNgXmL12Hh8g3o2bEBOrWqjVpVk1EhOc69d21bFx1a1saM+auxdNWmX1ahX5m6SEThuk078b9PxmD95l1HVHPVum0ufvO2PUfEl/YvU+eswjtfTEAmBeHfn/wScxevP6LJun7ZnW9g34GDR8T/ki8bt+zG1X95C9t27vslt1laI2AEjIARMAJGoAgI7N1/EEtXb8TZPZoiMa5MoSVWSI7FOb2aY86iVBxIO1RompMZWSSiMD4mEsPHL8JL741w5+ZqgLxjr38y1sXHlAlX1GkTmjeoAom2P9z7PqpVSkT9WuXy256RkYX3v5mEhrXKIzI8ND/+l36okBKHqMhQfDFwunkLfyk8S28Eii8Bq5kRMAKlgIBOC4eOm4+m9asgJDgIngc6gg4hOyfHtU7XJQI9z0NYaDDqVk/BuGlLkZ2de90lOgUvRSIKI8JDcMsVXfHRd1OwfHXu2fiWHXsxdNwCXH9xR4SEBGEvjzp388hUYR/Vsx66DLRXR6BpBzOgazpWTc/IdJcET0r7UPrh7zoyDRy7Kg/do+/KQ991XXFpB9OPEEu6rjhdU56Be1RQIF7lKp3i9L7vwKH8Y15XF7ZBaXS9YDh4KMN1tu7R9XTW977b+uKdZ67Dn67qikOHMp3XUPeo7OlzV9OVXB9BQX5FuWNkxatu+1lmdoHjZtVT9dA1hT370mg02QjmvV3b1sHHA6ZB97iM7MUIGAEjYASMgBH43Qns2n0Au/YcQNn4wx7CmfNWYca81U4P6MRw7pJ1+fUsT0fPVuqm/afYW1gkolCtatawMqpUSMCAEXOcGBs8egGCg4PQslEV7CaYTpc8gxpd73Wh2dmP4vaHPobElO4dP20Zel/9b5x1/YvocdXzuPbv70Bw5FV74F/f4Ya734VE087d+9Hhoqd4Pr/RCamHXhiA65h2B+O37tiHm+55H10uewYX3/4/9GJ+3w2fA4k5ibUfRs51cV0vexYdLnwKdz/9FdLTs1Q87v/Xt65eT7w6CNl5Kn1/WrqrU+O+D2MZha7a0PnSZ6B83E0FXp57cyiuuPNNpFHY6rrSKb3K/XbYbDTv/yjmLc7t/DXrt3PH4KFR7QouB7VLR8wdL34aF932P+je1z8Z565JBP7tiS/Q+rzH2a5n0YXlt+j/GFI37nTXG9DbuCp1K06343nXeHsxAkbACBgBI1BMCUjchYUEIzIyDIG/Vk2qQzrm++Gz3FGxThUD12LLRMDn8/J1USD+ZL8XmSiM5RHxrfQWjpiwiI1Nx3fDZ+Ocnk2ho+VAo7589Y/YNuPfmPDFP7Fw2UYsWLrBHTePn7EcN13aEeM/vxuTv7qX6joN3wyZiVB6GO+5pQ82bduDt7+YQLGZm5OE3te8PnHmCrz19DVIohJftnozwkODMfLDv2LIu3fi/N7N8PwbQ3GQQk3PNt7Eo9x//OFMzPrhAQz74C9U62swZPz83Az52qZpNYyZssSJT37F7IVrERsdgXJJMfqaH7IoGuWR1POC+ZHH+bBl+148+/oQis/M/BRLVm1GclI04mIjXdyq1G3YsGUXBrx+G+t9B57423n4aMAUyDuq+gweOx+D37kTs1nvER/9DYlxUe4+vZRLjnVGpPv13YIRMAJGwAj8vgSsdCMQIOD3e/ACX/ju9/ugUz45skJ42ufj0THy/iQIg/x+6pxScHysNnmeh3MpxMIozEZPWQoJoov7toQg6LrCUgqi6XSdfk9vYnhYMGpXS3aA/vnHPrj4rFZYtHwTPvl+Kj1fu53XTfckJZTB/x6/yj07N2jMfMh7OHbqUjxAL6EEY1xMrrjq0KImXn74csjDN3LSYkybtwbyREpAzqf4LBMRhsiIEExnvDxtjepVwMBRzC8z11vYqnFVd+4/g9cPHcrAax+NQY/29VAmKkzVcCErKwePvvQDul3+nAuvfTT6uB2YkZmN5+lB7Ne9MfT8n8uAL1spFCWgQ4L9/AY0rlsRH794E8LDQzCOHtOh4xfSC5rlfr2cyTyC6W1VvV3io14kgmVUOl4+6pJ9NQJGwAgYASNgBH4nAhFhIU6P6JGyQBVmUP/ocbpzezWHpN/cvBNEXddJo5xB0lD6fqqC71RlXFi+erZQIugvj3+G5g0qo1rFxCOSjZq0BB8PmIp5PEeXGNLRaXp6Jp54dSC6Xfk8Xnp/BBav2IgykYd/mOJ5HsqVjXEex/e+moh9Bw5iAI+FY6LCUb1yUn7+46cvg46W//7kFxg8ej6iC4g5/eOQ6RR/3wyZxfKnuBBERd6W3kHPy9XxKrNHh7p4+8sJmL9sA5Rf17a18/PXByn5C89sjgdu74fL+7fG259PwHfDZuvSMeHbobMwhx1+5bltKXwPd4MMQUfUec+aksV6dL/8edx87weuXfrxSXhoiMuvW7u66NqmDnpe+S9ccMur7hh91540d81eipqAlWcEjIARMAJG4MQIyGEVFRHqjosDd9SvVQHtmtVEAk/8OrSohVp0jAWubdm+G7E8ndQ9gbhT8X5YjZyK3AvJszuFjJ6FO6dXU3e0WTDJzZd3xr/uuxgv3H8pvXahePaNIVi7cSd0NPzao1fgtUevxGN/PQ/lChzZStA98cqP7jj1o3/fCIF+7K/nIoHHr8/xeDiQ//tfT3LH1Z+8+Ac8c8+F6NSqVuAS4pn2UHoG7r31LFe+6qBw7YUdEER3biDhWV0aYcrslZBHskmdSqhcPj5wyb1LPzasUwG9OzVwP6zp2rYOhjnPXra7HnhR+19+fyT+/X+XIDYmIhDt3iumxGHnngMI7B4GDJ/tBOyn//kDnrv3IlzUpwUys3K9l3G89/wzm+FAWjqvXcyj8msRG31YMO9zP0rJgZ5FcJnbixEwAkbACBgBI/DrCZykO3VK2rVtPUyatSI/R/1LLHIuKULXy0SG6aML0+auRkfqFp/v1Mq24+cul5Wrysl5kRDSjzf++sTn6NiyJlrzOPbonD//cTqefX0IHnv5RwwcPQ+N6lSEIJVNKIOPv5uCMTx2fvTlH+hhS82/VUfNXw2aSbF4LoKCcpsjt+wbT16DZas34/VPxvC4NRs1qpSFjl4HMV+V8y69ioFMmtWvjOYMqttXg2fyaHg0Ol70tPMGBtLovUaVJLRuUh1fsJ533tAToSHBis4P8vCpPs+8Phh3PfoZhk9chEv6tTriiFyJ9WvgGy/tjHo1UvT1iFCvZgo2bN6N1I07XHzFcvGuHcp3AD2gD//nBx4d53bOhs278MC/vsODfz4bVSsmuPQFX5av3sI6BqHSUeK1YBr7bASMgBEwAkbACBQ9geTEaPcPVf8wYvYRHsOCNdmyfQ++GToDdaqnIC4693G4gtdP9udcFXWycy0kP3n0FvHoVyLn7aeuRXSZwx4tKeI61ZKxkMeyP46ai5GTF+Oqc9vhugvbIyk+Ci8+cKk7Rr3/39+6Y+LzzmjO+DLQUal+vfvgnWe7XzErH/1bPnqWrnxyDPQs4pcUjMvXbMGNF3dCTQpDHUXrucSbLunknln0+zwnPL/+7608ho7FC28Pw2c/TsMNl3RE++Y1XUvKl42FhGl4WIj7J2RaNanmhK3f77kj6tDQICf8arMN+mHIwFHzsGLtVjz7zwvRuXVtqOP17xH68srq3Ko229cWnufB7/OhZtWyUN7gX2WKwLIJURgzeal7HvGiPs1xPo+kX3xnOD2m4/HXm3pBR+u8FcMnLELFcnE4u2eT3Lz8PuduDg72u3snzVyBts2ru7oza/vPCBiB4xOwK0bACBiBIicgR5N00eCx87B4xQYnDnfvPeDe5y5OxciJC1GnWgrX/UpFUrciE4U6Ix/w+m145eHLjxCEamV0VDg+e/lmjP7k7y7oF8K3X9PdCR1d1488fnjzdvfL4Vuv7IrHeTx8+TltEMuj0veeux6X9mvt0uqY9ItX/uhElu7r1bE+hr5/l1PYCXGReP2JqzDy47/h69ducR68j164MV+MhYUG43kez+r68A/+SkHaIf94+y839sZV57VVlujQoibefPJq96MTPd/3Xx5p69lItUFlB9ow4I3b0LNDPXePBOgL91/i/gFK/Tjli1f/CB396mJURCjeokium+c1lDi8kEfEP1AcHzyUgYjwUDz2l3Ndvb969Ra0a1YDrz5yBcJDQ3D1+e3w8Qs3IeBi1g9U3icPidjtu/Zj7NRluOPaHq6uKsuCETACRsAIGAEjULwINKlXCf26NUGQ3w/9yyZy6Oj/wURre7/uTVGvZvkiq7CvyEr6DQV5ngd5AYOC/E784Zf8FUjreR70c2/Py/3xSIFL7qPn5V4PosfNRfwOLz56E3Xk3Ld7Y+jXRqqC5+XWSwz0/UTCth37cN1FHdCsQZUTSW5pjIARMAJGwAgYgd+BgOd5KEPnWM2qyejWrh7O7NIIXdvWRbVKSYiKDPtNuueXNqdEiMJf2qiSnl5eR3kX9QOYX9sWeR7l3fw9Be6vrbvdZwSMgBH4pQQsvREwAr+dgInC387QcjACRsAIGAEjYASMQIkncIQozP1Na4lvkzWgVBGwxhgBI2AEjIARMAJFQeAIUVgUBVoZRsAIGAEjYASMgBE4goB9KRYETBQWi26wShgBI2AEjIARMAJG4PclYKLw9+VvpRuB0k7A2mcEjIARMAIlhICJwhLSUVZNI2AEjIARMAJGwAicSgK/XhSeylpZ3kbACBgBI2AEjIARMAJFSsBEYZHitsKMgBEwAiWLgNXWCBiB04eAicLTp6+tpUbACBgBI2AEjIAROC4BE4XHRVPaL1j7jIARMAJGwAgYASNwmICJwsMs7JMRMAJGwAgYgdJFwFpjBH4BAROFvwCWJTUCRsAIGAEjYASMQGklYKKwtPastau0E7D2GQEjYASMgBE4qQSKVBRmZWcjIzMrP2RlZSMn56S2p9DMclhIJstNz8iEyiw00SmMVJsPpB1CNutxCouxrI2AEfidCRxKz4DmmbSD6W6e+52rY8UbASNQ4gkUbQOKTBRmUxB+9uM0PPjid/nhh1FzKApPrSqUIHvri/GuzIf+MwDzl64vMsLSgAuWbcCjL30Plf2fd4djz760IivfCjICRqBoCWzZsQ+vfTwa7309EZlZWUVbuJVmBIyAEfiNBIpOFFL7bdi8E2d0bID/u7UfOreqjV17DrjqH0hLx7wl61yQaNt34JDz6K1M3eriJKz209PmEvNl7/6DWL56C3R91oI1OJSeyVi4exYt34ipc1dBeUiUDR+Xuk4AABAASURBVBk3HymJ0bjlim546M/90aReJZdWZU+dsxLL125x961Yu9WVFajHlu17sHTVZuxnXdwNfFG5azds56fD/6kOumfR8g04dCjj8AV+WrF2M17/dAwuP6cNHmTZVSok4MNvJ7vyVq3bBnlO5T1UHhKv8mimbtyBybNXQuUrbiFFpfJXWLJyk7t387Y9mDhzBfTOYrBj134sYruz6HnVd7FasGx9vgBVusmzlX63LucHpV/Jdqsslblz9353TdzWs6+msB7bdux1cdt37YPqpjpuZZzqn52dA/HQvdt27nUCX3mo7IN5LMRE38VOGen65FkrXF76LpG8Zv12d+/efQexeMVGKF/1n2xB7RaDjIwsqMxAfxygJ0Zlqz47WG/1+Rr2TSYZKA/dFwgqW/dNo12oT9Vu3ad2BMrQZ9UnEHbvTcPUOasQqJv6avmaLZhCm9m2c5+rr7gqzF28DovZN6q37lf+avOcRanONgv240LaidisXr/NeZJUD/W/+kyfN7FvxV38dd8ipg+0Q3mqr1albnPlzV2c6uxBZaqe8k4pD+W3c/cBN75Uv0W0DbVT3nKl1XhR3RT0WfVeTXtUOUq3b/8hJXMeL5U5Y/5qqG9UH41FpVMQD41d1dXdcNSLylvE/lRahWWrN7sUqqPKk93IrhSpflM9lU5B7dS1gM0pjYLqupxjVnXax3lAtirbWMDN3kzOBWKgdBs273LjWe2RzalMlaExJDtQnNqj/lB5Cqqr4mQLE2Ysx8YtueNF9y0q0A/qf5UhG5E9iL2+i6Xs/Zrz2uPSfq2hfpLXUNcKCxZnBIyAEShuBIpMFGpS3k/xFx8biYjwEAQH+/NZbNy6Cy+9PxKaiD/5YQpSN+zAuOnL8MI7wzBh5nK8//UErN+0Kz+9FpR/vzMUXw6ajh9GzcUL7w7jrjwb3wydiS8GTXMC6bFXvsfe/WmYNnc1JlEQ/d+/vsG9z33NuIMu7dOvD8KkWSvxn3eG4/uRc6HFb8TERXjlg5EYzwVhLevwzlfjkbppxxHlfjdidv53ffhqyAyMnLwYXw2ZiftYhsSM4hXmLdmA7u3qom71cogMD8U5PZvhqnPbwefz8NXg6chdzDbg328PxT4uxNPnr8FT/x0IiYIn+b5x624ncOVhHTBiDmYuXIvla7biqf8NdAveM2zDGtZzDsXBs28MhoStyhXHZ98YwrRboAXumTcGYdaCtXj81R+xZNUmJXFBR13vfTMBr300xpX57JtDnBCYSjGkesxgfZ5/ayi08M+mwBk0Zh7SDmY4RmrPJIq751iOq+9rA6FFUqLh+TeHuvqpEPWj6qIFcsOWXXiQ3lq142VyVn2XU2h9O2wWBXIOVq7bitc/G+vEkhbpr8l29JQleOmDEZBomj53NabNW61sMZF9NG3eGuyieFNdJTSfZ/1Vd9X7h5Fz8PaXE9jHK7B63Xb845kvnU3979PRGDVlsROY/2TcyEmLMIB9OiMvX2Wusp547Uem2QqJ+i3b92IM6/HqhyOdaH2OrNVfav+L9P4qvzdZ74m0VYmW1z8bQzucjiHjFuC/H492Nqc2qC0SJGkUtLJV5SGh+zT7Wva9kmLvYXrSJZbUV7LJaazX17TrzwdOZx+twmzawL/eHoqBtPsvB83Afz8ZQ3bZ+Hb4LG4k9rrw+Cs/YOHy9ZDI0TiRR/5djiGNFYke3T9g5Gx8PnAa3qWNS/DKjoeOX8CxMBvPvzWEYjOH1yawHTMwg5xf/WgkbSOLQnklPv5+CgaPnY+5FMOy0WHjFwrbMUHC/d2vJrhxrTGl+zQPDGU5L3DMTuGm46n/DnI2JTH19pfjMHbaUnw5eIbrt4DNSfgFMp8yewXeYJtnL0zF/7jhyuYJxHvfTMSnP05l3edAbZM4G8F+HTh6LmSzj9BTL9bDWO6bX4yjba6Hxv8OCmf1xxecR76hDcpuVnB8ib3EojhofKVx3nqb7VD/qh9mUnzu2pOGRznHTJuzGq9+NMrZ5Q5uTj4aMBnhYSGujBc4t+zhRidQd3s3AkbACBR3AkUmCrUYyVsTFRFaKJOoyFBcd2FH1K9Rzl3fREF0NXfcN1/aFRXKxbm4gi/RZcLxpyu7485re2HHzv1OSJ7ZpRF0T+Xy8U6gaDGXSDuXYuytJ69Fs/qVMXLSYico2japjjuu7Yn7buvHhX4D+vdoivPPaIGY6Ahce357NK5b0RX3Ixfftz4fBy0YdHa6uIIvQX4/2jWtgS6tayMxrgx8npd/OSMzExWSD9ddYrBMVBg8LzeN6iZREhUZ5u6ZPncV/nbjGa5ef7/pTMREhePaCzqw3pWcuLy4T0v8yCP3Ti1ro0f7umjWoAqGT1jgvFYpSTGQoJYwk/eiXNkY53GToOjQvBZ60UPbvnlNjJu2zKV3BfLF8zz84bLOrszaVZOdB3Lc9KWOR+9ODVC7WgpGU0QxKXbSs/vS+yPQtlkNlE0og+kULH/Nq6/SDp+QKw7KJ8c6ISDv0igK5uqVEl2ZIym6m7MPenWoj44tazkxJkEiEbaC3p+NeZ4ZlSVvmup82dlt9NWFNk2rQwvyPnqIJB4a16kAicHGdSvhrK6NcW6vZk7cX3FOW3RvXw9V6Zm94eJO9KTuQwuyupP9/fAd56BWlWTnZVXbZEPd29WDR6HuCuFLWEgw7v5DH7Rlv5YvGwuwu/T5zut7oy7tUxua7fTOgn91a6Tg9qt64Pare2AY27+aHjd5Dc/r1Rx9ujTEBgrhQLvUlmvO74C4mEjeCWTnZLP/FjqbU8RUeiFvvbKb6wvVU7Yje25H3i0aVsH1F3V0acsnx+D2a3rgzut6QZ6vLdv26nbmlwMJrkD+iqzH+sqmHry9v0srD1oERcs9fzwLj9x1rhP8O/LaojJ6d2iAlKRo5PB/F5/VChoLdaqnOM+7n4w0RhvWKo9+3ZpwvDRXEVhKD6BEccD+XGTeS3xMBHTPtWx3FMe+BNtMbjb+esMZrp2daAcaA0qucXAl+07t1XeFZTwReItCTnYsz6M8/f/8Y1/aZTLKcNzIdnbvPYAH2L77/9QPCbFRkHdR9zaqUxGytQopuX2o04k/X92dfZgCn+c5z776Q+3uzDF12dmtMWLSQqj8bm3rolXjauyfBY5rLOeb6zk/KS2NmRuMpahZuSzO6NzAjc3vR8yG6qdytRGbOGu5PlowAkbACJQoAr6iqq28I57n5S+IBctNT89CIj2Ifv/h6mhC1g78H09/geVcGAqm1+eQ4CAEBfmdxzE0NAhph9Ih8SaPgcRIWGgwuK4hJNiPxPgo+Hw+lE0sA4mNvQcOIjIiVNk4D57nee5zYS9d29RFlza16dmbgS082js6jY4KF6/ciDU8upQXRCInkCaaom7OonXI5jGr4uRxk8dM37MYJ29LhxY1ocVS1zOysqB79FkCM4pCWZ8DQfkfYDs30rM6h16a8NBg1KKQ0/VK5eOcEJZHK4zxWhxdeh67b6QwmUNvYjB51eUCX1DcBvl9kEhQHmKifjqUnkEP6U7onmiKWOWl62t4zCtRkUIBqu9Z9NJoYdZnvW+np0SfJQR0ZCvPSixFdsVy8VxHc9hHGdjOY+i5S9YhnUf+DSgu1EcbKQYHDJ/tvEO6X2En84qPidTH/CAhKlEhj6qP/VmlfIITK1vpyVNdd9LzIwGTf0Peh0MZmYiPjYDneQgPDYGEXsNaFbCDZfz1yc+dxyyH/ZGXHLJDbTpW8Gh9DwVoJo+uf6TX6R2Kk43crMRTeIit0osPs0UYmWey/w6SXQbtWTaxlGKpNYWF7FRpCwbZgDyJVSsmIoaCQ9cO8t6YMhH6CHErKO5cZN5LKEWrRI3sPjjIR09hluM7dupSBLOP42Jy81By9Yvnsd0Ugj6f57hHRYbC7/NRGPkQGhIE9bnSLqfXdkXqVui4VF5siTF5xtLZftlIQY+d0gdCNbZBG6qD9CJ/R4+l2ha4dvR7NjNRiIrI3Qhpk7SNNpGRmYUgbrCCg4KOuEXC/vzezbGdR/aDxs5DBD3ubA6Wsa6e59Hbns0xHsR7fexfH8dPmPMqKxMJ9GVrNkPlZWVlQ3V7/+tJ2Ek7iebYDPSh0rqQA7LIwObtu53tB/l9bnwdoq1qvvHITOmYzM0j2iTJlvfRy9+Gm0w2zT0u8N7XE52wVFoLpZiANc0IlEICvqJok3bzw3jElJIYg9Xrt7kJV8dlO7go7+OiqwW9cvlELlRefnW0UJWj+LifnryaVcrmxwc+bN62m16hDdDzZpq0E7hQy0Nw0ZktUbNqWecBCQnxOw/RxBkrIM/juKnLUKNyElo2rOqOe/S81RAegwUW5UDeR79nZGRzwQHD4foh7y+Ii3J7CrvOrepgy469UJ55l1zZsxatgQTFMgqEF98b7o6DdX0nFya1sV7N8vrqQqWUeB4DznZHvlqQ11KEuQt5LxIrrRpVhYTUmZ0aulgtdp7nObFzHhdPHWX26dzIiQOll3cQrLY8JuCHNC7c/IrAn4745KlRvRev2Iim9OTVoAdE+fai10jv0WVyF/Cm9SrhDnqnBnDhVz4SVz/Qk+o8IzNXQF4f5RsU7HeewKH0YsoDG0yh4qMgaUTPnu7rQc+cRI+Eh9/ng/r3Lnrhzj+juW534nsWj6vDKWRkH4HFVgJG3l4dDZ/ZuSGCg4OgOklQdG1dh8IvEvu5QLtMCrxUp6dyLPtejyXIc6mjVgnFNB7j3nFNT1xIm/FYv8At8jC/xL6qRy+gNhTLeaSoZyv70+Msj+P6zYcfZRg/fTn0XUfJdehVlVAVr6oVkyChIJsMDw0OZJ3/rkcpdJ/rn7zY2lVTII+YyteRqJ6Xzbt0xJvEjjYhM+evRSjzjo+Jotcrk/XYib7dGh+RVvXSEfWIifRIUnCWKxuL1TxO1zH//KXrINEbEPmtGlWDPGSyzS0URvJky3smMb6LXuIjMj7qiwSWxJePtkgzO+rq4a+h7LPE+DI8Wp8PMdWzoLIbeYDDQinuOJ4Op879pM2H8vd5Poygt1nebm3W9IhHWFgwhVy68+QvXbXJeS3VB7qzSb3K6N62HmR/G7bs5Ljah0vpea5dLRlbtu9RkiOCz+eheYPK7ujcjSHasTYv8uCGsxxeduk9z0Oj2hUoSLPQheNe7ZFADKKI1GamXbPqqF012aXVi7za8qrrswUjYASMQHEmUCSiUJ4geY0iI0Lgngubs4oeiwwuCvvcc3CaTM/t3Qye56E6RVtMdDh38/tx8+VduPMPRz0Kp2h6rAqCTOLCspJHjjrW/ePlXXmcGQ0dPQ3j4jeXXrQuPM6NjAhF/55N3TM+em6tK4+EmnHST06MRudWtdwCLM/hJX1buawjWT8dD0lM+Xy+XFG3YA10FHQRj2616NerXs6lDbzoKHI0j6SHjl+As7s3hjwbgWtJCWXw6J3nubYM52ImQXEBhY+Pq4sWDj2MHhLsR+M6FRFCj413f1dfAAAQAElEQVSEThTrrGeqJJQq8RhceekHKmqv53noyaNXMZI3Qtfa8khVi7rSyyulRVCLXr2a5XiUFonWjatTCJfFh99NpgcoC+2a13Ccda+Cng2MptdEz+/1aF8f5SjEz+MxbAJF9offTaJnJgS1KXYUr3yrVkzAGRSkWuTO7tGEXho/vhw0HeImL2RZsq1fozxaNqqKji1quf5UfeNicuvSsWVN90zaFnr3JEAS4iLZv+VAJJBnsBXvE8tseiGHjpvP47uFLD/ZHZt7nufKkRBqQJvgV5d/6ybV8DnrIBGtz+BfUlyUy9eDxzRlcUm/Vhg4Zp4T7b3IUIKkT5dGEFvZgwQub9N/SOS9LRtXpZifhwTWu13z6jyurw8dy4+hN64nj6ajIkNdWpWnY3N5Ri84o4XzQP+FAlebFT160LVNHZef+kmi1t3EF/HScWRYaLDr/2jadyuWKfvR832J5N+QwoNJnWdTj0Tos0LgeF7Ph0rURoSHQMeqOmrWZ9lT2YRoJSWvqhg/fRkkoM7p2ZT1C8EV57SBxuOkWStxyVmtnWiS11bP1303bBbkva5ULsHZmkS/RGVnim6/33N5qj81RvWlDDn4fT73PK+8kufQdnzqGF6UGGtI2/b7PGhMqQy9X05hJpGnZ/naN6uJyvL4Usyfx01NcFAQKiTHohK9y7I5MZMXWe05k8fx4qbj4pE85r2AYymCYu2Sfq0xe+FajJ6yBNoUapOnOi5avsHVq0alstx4pKBXx/rueH0W02ocaayBfyorJSkanufxVKAOVE89C6nNZvMGVZxX8OzuTXndx7rGu/6ow3mgV4d6UBtSeUrQj2I8gvNHD9qGHtcI54amPcea6h/MTZHazaLsPyNgBIxAsSZQJKJQBFIoNvRs0Y2XdEYgSGRoUbyQgiswQbfjIqEFulOr2qjMhUn3ahHX/focCEGcaCX4brq0M3R8xfkc8nL98bKukNi6vH9biqIoipYg9+zTLVd0Rfd2deH35Ta5AwXLLRSTev4sLibSZZvAhfjis1q5e4L8PqhequsNF3WC8q5YLs4tlC5x3os8M0pz48WdmH89d6Sdd8m9xcVEQIu1ytJzd6q3LpxDr5MWUS0YZ/fgYs2FXQuJBKrSqs1Bfr+SUmBV46JW1n32+3yQmNGzZxec2cIJ3no1yjnPnBagXKEWhN4dG1DwJHIhAyQ2b72iG5R3VESoy6fgSxsefd3C61rEFC/RJa+d7unXvYljVp8iTN4ZH0G3oRDtRFEtQSnWulcCz8e61a6a7BipbbmLvB8dmtd0i7zP50F5KF95oCRgqlRIdHXVvZUoBC6jYPDTW9S4bqV8OxErXd+9Nw3yEtaolEhxk9sOv8/HPOtAzK65oAMSKOjUhuqVy0IMfCzTpzqzjdo8qL9jeaRdl8zEUdclqPX8me5TUFynlrWhPj2fQk9Hh7JV2daV57R1PCXSlTaSPPXc51XntsuvkwTMdRd2wM2XdXF2o3bq2TUx0T0Kfbs2RkJspDv2VP/LvlXOuRRVaoveZQ9KK3EocaLPCuGhIbi8fxtXPwlaxamPK6bEub5SfrXYD4qPpF2pbjdx3Cmt53moS0Hzh0u74A8aO2QpwXImvcvOjpkuty8912+BusjOVT/lGRij+qy26llH3auxU7CNqr/aKZsPCfaTWyPd4p4FVD/LbmRHQX6f27xVr5Tk7FV9ofbK5pSvgnj4fT6o764k6xsv7gyNSc/zIM+g0oh3Awppz8utu+IUNE+ofOWn9qieZ4l/nq2oLNmDKuf3+ZzdaHxpIxjPPtI8oM0Ds6UnsQrUH/rcjnZ9C+cV1Uf1iqUn9kJ6nUNDg9wjAbIL8WjXrAbk4Vb+FoyAESguBKwehRHIVUiFXTmJcZrs/3bjGW4BLJjt5We3RZ3qyQWjTuhzBS5+/blz12J2QjdYokIJaJHXYq9FrNAEv1PkFf3b4gJ6jQLFS/RLzMmrK3GmRd3ny/VaBdL8Hu9a6BvTE1aUZVfjsXRPeqh8UiU/U7DGnTyIP5PMLhsBI2AEjIARcASKRBRqAZcA8bwjF/LgYD98Pp+ryC950TGjjoH9vl9+7y8pp7SnlQenab3K7viwOLVV3lPVLVAnn89zdZSnSx5e/Uo1cO33fJf3SN7NoqyDnu9rUKsCPWpHjqXC6iBeOpot7FppjrO2GQEjYASMwK8jYKrq13Gzu4yAETACRsAIGAEjUKoIlCBRWKq4W2OMgBEwAkbACBgBI1CsCJgoLFbdYZUxAkbACJzmBKz5RsAI/G4ETBT+buitYCNgBIyAETACRsAIFB8CJgqLT1+U9ppY+4yAETACRsAIGIFiTMBEYTHuHKuaETACRsAIGIGSRcBqW5IJmCgsyb1ndTcCRsAIGAEjYASMwEkiYKLwJIG0bIxAaSdg7TMCRsAIGIHSTcBEYenuX2udETACRsAIGAEjYAROiIAPOKF0lsgIGAEjYASMgBEwAkagFBMwT2Ep7lxrmhEwAkYgn4B9MAJGwAj8DAEThT8DyC4bASNgBIyAETACRuB0IGCisOT3srXACBgBI2AEjIARMAK/mYCJwt+M0DIwAkbACBgBI3CqCVj+RuDUEzBReOoZWwlGwAgYASNgBIyAESj2BEwUFvsusgqWdgLWPiNgBIyAETACxYGAicLi0AtWByNgBIyAETACRqA0EygRbTNRWCK6ySppBIyAETACRsAIGIFTS8BE4anla7kbASNQ2glY+4yAETACpYSAicJS0pHWDCNgBIyAETACRsAI/BYCJgqPT8+uGAEjYASMgBEwAkbgtCFgovC06WprqBEwAkbACBxLwGKMgBEIECgSUZiTA+w7cAh79qZh7/6D0PdABX7qPTs7B3v2HcTWHXtxKD3zp5LaNSNgBIyAETACRsAIGIHfQKBIRGF6Rib+/fZQfPz9FHzC8ORrP2LDll0/We2lqzbjP+8Nx+c/TsW4aUtx8FDGT6a3i0bgaAL23QgYASNgBIyAEThxAkUiClWdMpGhuPq8drjpks7o1KoWllH07dpzAGOmLNHl/KDv++hNnLskFddf2BHtmtfA2T2aIqZMOD2MOZi5YC2ef2sI5ixOdd9Xpm7DgqXr8d7XE/DpD1MhAar7h45fgMysbGRkZmEsRWXqxh344NtJLp3SzlmUirSDGfjgm4l48/Nx7r78SvDDtp178+sm7+aUOatceSr3lQ9HYtnqzfzOhHn/rdu0Mz9v5T951krn4Rw4Zh6+HzEHL38wErvpKc1LjokzV+Cp/w7E8jVbAlEYMm5+fh6r1m1z8ZNnr8yPGzlpEeQ9TaNA/njAFPz349HYvmsf25GOkZMXu/TKb/q81e7zhBnL3fX9aYfwIdv+zpfjnadWF8dPX4aMjCx9hNJLdE+buxrbdu5zccpn07Y9WLBsA9as3+7i9KKyR7EseW7FVXE7d+93rFQ3fc8i90Fstzh88O1EbNyyW9HYT2/xh99Nwsvvj8Bm5q10o9n/M+avwbNvDM4vZ/HKja5Oumkt+019Je+y3p8iM5WbzQjVcQr5KJ36axZtY8zUJfm8tAnZvS8NO3btx6vss0++z7UPpf9+xGyX7otB07GX3mjFBYLyFZ/3aRsfcxMjO9I12cu7tDMFfU4nv88HTnf5KJ3Kkv0qbVZ2tuuTtIPpzga/Gz4bsgHZ4aZtu9094qMwijxnLVyLSbNWuDQ/jJyTb1upm3bgX28PxZeDp7u+lw0NG78QYreHbft26Cxk0sZVruxefTCYdiTvuvp1MzkTFabMWQnZqPpXfaM6WjACRsAIlAIC1oSTSKDIROGBtHT8OGoevhk6E/IC1qmeAomVBcs3HNEcfddR88q1W52Y27J9L16SiNi+B5MopNZxkbywT0ssWLoBsynsNnOBHTR2Hjq0qIVqlRLx7bBZOJiegdlcZLVYfj5wGiSOkuLLoGeH+u4YunfHBqhYLg7vfDUezRpUQdum1fH4Kz9A4i9QGR1bqy4SPxIHcxatxS6KuvWbduH83i0gMbGdwjGQfjvFme5R3k3qVcbajdt59J2GgaPnonKFeHRrWxdvfzGebU6HFvUdu/fhynPbUgguwNzF61w2azfsQK8ODbjIZ2ML26tIic+2TWtAvOYtWU+xkOO8pw1ql0f3dvUoaie5NoWHBuOj7ya7hV+iRgJzB8VQbHQkJFyaNaiM1k2q4/2vJzqRsmjFBki4qAylT6c3V+8BgbRp6x7spmhPpSiTwFA6hQwe48+nCA8NCcKevQcxfMJCx6JiuXh4nlIAEmxK04xsWzeuju+Gz3JlSvg0rF0BZ3Vrwn6aiWwKp4kzl0Ni8SL2qeq8k2Wu37wLK1K3Yj9t5hOK39Xrt1HY7SPTHbjinLZOZGpTsWnrbiylOFepYr9y3VY0rlOR/VkDql93MvfBw6f0Np/ZpRFqVSuLNz4d67zOEt3qq+qVkvDax6McQ+T9KV8JtfbNa6JahUT875PRkBh77aNRaNGwKpqyf1/5cARU7+nzVrnyVFZkWAhkMzlUYaMmLcbIiQvdZuObITNRlvbXh3UYS9Hq93zo0b4+UjfuRHMyalKvkhPEEyni+3MDpLq/TzF9kKwXLd9Ie2uOmKhw52UXkzncEIlxGjc1U+auZD/muHIl7MV9wLDZzvaWr9ns6q33z3+c5jYIyjs5MdrZUV5z7c0IGAEjYASMgCPgc69F8OIP8jshViElzi3qG7mgq9glKzfhr098hgf+/S0kihQnL0gYRU6/7k2cmGpD0baJ3iYt+iFBQVhNL1p4WLBbVJVeC2vNKmXdArvNPX+Y6wFbsmoT5OXRIqj8yiXFIDI8FOXKxjphsHHLLufNk+hRuu15XjLlGQjT6HWrXC4B0VyU46IjcFbXRli4fD0FTQ6iIsMCydx7OEWB8k6Kj4Ln5Sqk5IRoNKhVHnUpglWHDfQoTpmzwi3KKyh8I8NDnNcxKysHYaFBSCnLOkaEuvz0EuT3oVL5eCTGldFXSFxn0RPXpG4l1K6WjMZ8lzBuQ8F3kGJYHi4xFaOzujXCQXqq9uw94DyA8qZlUogpDwmK0ZOXOFEnbxL4l52TjakUGRJ6i1duYB0Zyf/e/WoC/vH0F3jlw1GQp5BR7r8e7eth+MRFKE+eNSon5bdZFyWM1rCftAEQJ7WjIQVhdnYOxf1ybKIHS+mio8LQumk1VK2YiBqVy2JFnudU6SQmq1G05aYLRyPev3jFRm4qNrn2KH4dhZXqO23uKuc9i4uJRFkyLxMZjhT29yZuGhLjolCd+bSkoAsO9rvnW9Pp5ZOgXMT8ZJNBQUcOhVpVk119mtavBInEFWu3YJc40r52cAOwc/cByNPteZ4rT2UF0cbBv1170rCD3tOqFZNcneTRa0ePtxhdcU47JCWUcXULY3+rrvGsM29D3RrlUIniug3tfS29sxkU6o1qV0QqbWYhxeHGrbuQQ35KW1hQ3wSEd+B6ZlYW+3Q12jWrMA1s2QAAEABJREFU4aLKRIa5ceJ5nvterF+sckbACBgBI1CkBI5cCU9h0aFcjJvUrQiJlz9c2hmr6AlScVp8n/rHhfjjFd0wbvpSRSE4OAiREaGgw8V9T6fHxOfzIcjvR4WUWOie1o2roWub2tDfbi7WepcQyeEHv89z3sKZPJa88IwW8BWyAAb5fQhhOVqo61RLwa0sv3xyLO8+/N8ueq3W0VPWkcfdh2OBBlyoJTQ3UKgWjC/s874DB5FNwZfNxqRnZiI4xI8gigcJKbWjF72XvTrWp8DYT+9W8DFZpFMY+H2+/Hg/6x3w8CkyjaIvmEJZ5UhUV6Tojo+NdOJxy7a9TqiFhYY4ZirvYnrkoshWdZAHsyrFWGREiLKCx/9J1CouITbKxenlqnPb4bG/nMc8ymIJj3YVp7B+806UpQCWwNMxveICwfM8VKGXrUXDKuBHeqn2Q8f7MWUiII9ZQAgd4lF4JgWa7pOoDQvNZSBRG0cvZ0N6RHVt/IxlmEcPZUMKwxaNqro8FV8mKhSqr+pdWD+HhgQ7b53SZlFMS/z7fB773s/2JKNLq9qQd1QclSYQDvDIXfak9ApiKJuRcK1bvRxuvbI7Etn2QPrAu7x1OjLvSM+14jzPg2yS3a+vOMD+yqYwd1+OesmtQ47zWspetGmRMK5aIQHt6bU8KvkRX8VfXvHWTaoBHtyf6q+j4tpVyyKcmygXaS9GwAgYASNgBI5DwHec+JMeffBQpnuObvSUJfhyyAyUT45zZUjQ6Vh4Eo8RyyXlijKu2ahdNYVHjLN4z3Lo2FRipzFF5ZQ5q7CenpNhPLZclbrN5TF/6UaXbtDoedCCHUSvz7Yd+9C0fmW3+LtER70kxUdDnrZl9EwpvPfNRLcYF0y2gceYbeiB86tCvLCO5b7+6VgnaPVsVmiwn7E//d++A4fcMbh+LCMxVpHt1hHhInp+lP83PO7Wse1XZKJn88ZNW+aOgFfQizhj/monjEN5VBsoJTQ0CMkJMTyCXuB+gLOS4rosPU8j6LGT2JLHtGxiNPrSyzpwzFxIRMZGh9O7uQHK87sRs5lnDoLJSN4zpY+KCHPZe56HSinxUJz48Cv0J4/rpFkrobIUrzgJpbFTl/I4tx3KJUVDnyVCdE1Bn9ds2O6emdzNY/dgCmHlt5meOx1/6phY6XREOnT8AvfMm0RtLXroFC/vWseWNfMFfWREKOQF1tHyYrILiCyJTNW3IsWwl9dPuj8QtInIoijX83o6nlb66Mgwd5y9fPUWqG0SgD7vyKEg29I9OkZuS89dzSpJqESP8ZJVG909Xw2e7vIIlBN4V383o91JpCpOArQahfe3w2ZC+b31+ThuANJ06ZiwmF5zPQc4bPxCSFRG0zutTYE8lQvpnQ7cIDbyCMs7msYj5C30uuoxB/Wn7D+QLiMzG/IM6sgbgs8Lm5hWP/ZS//Cr/WcEjIARMAJGIJ/AkSthfvTJ/RBC8XTHtT3p7aiB1o2r4roLO6I1PRrleLx313W90bJRFfThsaw8fzdc1BHx9FJ1aFET8qLVphfvj5d3gYRNPR6vXXlOW+eBuvisVpBIVE07Mm29GuXRnceZ3drWQXxMFJ6m97FpvUrOK3f52W2UzIWLzmrp3rVY69nE5vWruOPdv990JqLyxJESVKF35rl7LkbVigluYT3/jOaokBwL/VimCcXpXdf1orCNVVIXGtaqAHnU9EXtOqdnU32kYIpxz6E1qVcZ15zf3tVH7TifHkwJGbVXokFH15f2a4NWZHHrFV2h75XLJ1B0tXX5VKuUCHHwcXHv270xj1yr02NZgXFdnVdVgrANmUrAnNerGWpVKQuxCib7C89syXyroUHN8rjhwk5OKF59Xgd6JoNc3uezbRIPF5zZ3D3/qMi2PNKV2NIR8YVntuD9VXDt+R3cs43y9EooX8G+0PGnyu7YspZucyHI78Ofr+mJHu3qur694aJOPH4Pg/q9FkWfnjP8B3krcSyP5PVsZA0eHd/AvpcA7kzv3UN/7s/+CHXevLO6NIKOfi9gParS+3jrld3oca6GthRrl/RtpWxoEwk4m0JYX2IogvW8oD77fT5c0b8NtMnoQO/dpUwfRIEqT5/srj2PdW+7uscxnrQG9EjWJ68ureow36bcXARBfd+yUTVnd7fSsxzHuqueKk9lKahdYsFucvYgYaf29erYgHVIxs2XdUFcTAT8Pg+3XdUDSfG5jwXo3qY8qq5WKYnlNUF3spM3+saLO1OMxkP2rvTlysbgnzef5dqvNLKp1TxqvuOaHuhPm1O54ijv6aX9WuN6MvWxLPGQjcqze17v5irOghE4xQQseyNgBEoagSIRhZ7ncdENQUR4qAvhocHOA+Tz+fg9Lz4sBPoeGsJrXMR8DFGRodDzYCHBQXR0eC6E8V55xiLCQ9x3CZDgYL9baCVslIfuDWd+npd7T0gBT1sI8wp0kt/nc/epjIAnq+A1leV5eXnwPs/zoLgItkPvnucFkkMeudC8clQHleNjG0LZnjJRYUjgkW4Qj791g+d5rt0pFMWqZyjb1IYCJyoil4/yb85jV7VH9dI9fp+PIi7Ytdnv87kfHugIVtc9z3P18jzPiU6V7XmeS+/ju+qmX2/Hsw7BwX6XRyjr6nmesnaCx/M89+73+VxcEIWT7lP+qo9CGOvp83kuX8/TexDzQl6/6bPn7vW83ProHoVAWSHBQU4ERfK4WnnpZsWJgfpAn5WBygwlN8/zHNdg3qdyJbASeWSre4NYP4XAPX6fz9Uf/PPxvmC2kx/df0qXEBcJMVCbFBkeGsw+CHUhJPhw3cE/pZHNSLxJ8Pl8HmPh6iIhmMBNSxDL9zzP2bWP7y4BX1Q3z/P4CeSUm6/uV98mxEW5Onqex6Z7rs90TYmD6bkNDQ5y9i578bzcNBG084CdKG+lV1wEbVBBjyFosyJefp9PWbHcYPh9PldWUJ7NBbO+apdsU/l4nufS2osRMAJGwAgYgQCB3FUk8K0EvrdqXA3yzBTHqlermAR5IIP8P405ggK2e7t60KIdaEeH5jWdaAh8L07vJ6suEir6J4pCKVBPVp4nIx/9KOP8Ivam9e3WBPIm/tL6y5tYvXLSL73N0hsBI2AEjIAROIbAT6uVY5JbhBEwAkbACBgBI3AaELAmnoYETkgU2kHTaWgZ1mQjYASMgBEwAkbgtCJwQqLwtCJijTUCpZ2Atc8IGAEjYASMQCEEflIUmoewEGIWZQSMgBEwAkbACBiBYk7g11TvJ0Xhr8nQ7jECRsAIGAEjYASMgBEoeQR+VhSat7DkdarV2AgYgdJMwNpmBIyAETg1BH5WFJ6aYi1XI2AEjIARMAJGwAgYgeJEwERhMeoNq4oRMAJGwAgYASNgBH4vAkeIwsKPiguP/b0qbOUaASNgBIyAESjBBKzqRqDYEjhCFB6/liYMj8/GrhgBI2AEjIARMAJGoOQTOEFRWPIbai0wAqecgBVgBIyAETACRqAEEzBRWII7z6puBIyAETACRsAIFC2B0lyaicLS3LvWNiNgBIyAETACRsAInCCBExKFeqJQ4QTztGRGwAgYgRJIwKpsBIyAETi9CRwjCiX+FKAXhdObj7XeCBgBI2AEjIARMAKnBYFjRGGg1fl6MP9D4Mqve8/MysbefenYtedgkQcr05ibDZgNmA2YDZgNmA2UVBvYvfcQDh7KRE5Ozq8TYSd413FF4RH3/0ZhKEG4e+9BhIb6ERsdZsEYmA2YDZgNmA2cbBuw/MymSq0NREUGIz0jCwcOZuJU/p2YKPyNNdh/IAPRkaEICfb/xpzsdiNgBIyAETACRsAInF4E/D4fykSGID0965Q2vEhEYUZmNoJNEJ7SjizVmVvjjIARMAJGwAic5gQ8z0NWdnE4Pj7NO8KabwSMgBEwAkbACJxaApb770+gSDyFv38zrQZGwAgYASNgBIyAETACP0XgJ0Xhb/x9yU+Va9eMgBE4bQhYQ42AETACRqAkEPhJUagGmDAUBQtGwAgYASNgBIyAESjdBH5WFP5U8+2aETACRsAIGAEjYASMQOkgYKKwdPSjtcIIGAEjcKoIWL5GwAicJgRMFJ4mHW3NNAJGwAgYASNgBIzATxE4IVFYEp4r1P/1S3Z2zin/v4D5KZgl7ppV2AgYASNgBIyAETACeQROSBTmpS2Wb3v3H8QXg6bjX28Pw7NvDsa7X01A6sYdxbKuVikjYASMgBEwAkVNwMozAidKoMSKwpwcYP3mXXj6fwMxZfZKeHRnRkeGYfmaLYwbhNkLU+k1PFEMls4IGAEjYASMgBEwAqc3gRIrCg+lZ+DNz8aiWqUkPHzHObjrul744+Vd8cDt/XHN+e3x2sejsDJ16+ndu9b6Uk7AmmcEjIARMAJG4OQRKLGicOPW3dDR8eX92yAyIpSeQs+F0JAgNGtQxYnFSbOWnzxSlpMRMAJGwAgYASNgBIqaQBGWV2JF4ZTZK1CnegrCQ0OOwRXk96FVo6pYs277MdcswggYASNgBIyAETACRuBYAiVWFGZl5yAzM+vYFuXFZPBath48zPt+Mt/0S+cdu/Zj5+4DJzNby8sIGIHTi8Bp19ot2/diE095Nmzehd170056+zU3z1uyHgcPZWDWwlRkZmWf9DIsQyNQmgmUWFHYqHZFzFm8Dtt37TumfzQhjJ68GOXLxh5z7bdG6J+9efWj0bjzsc9wy/0f4vVPxyE72yae38rV7jcCRqD0E4gIC8Yn30/De19PhN/nnZIG79pzAC+8MwLLVm0+ZWWckopbpkagGBAosaKwTvVklCsbg3e+GA/96KQgy2HjF2Izd6S9OzUoGH1SPmvn2bJhVbz7zHV46+lrsGTFRqRxV3ooPRNfDpqBJ18bhNQNO6Ad68QZK7Bm/XY88cpALFy+wcUpfvnqLXji1YGYPGslBWUOtu3ch3e/moi32ZavBs/EUk5m0+etcelTmdfEmbnPRu5PO4TXPxmL/340BmkHMzBp5gp3j+7T/dt27MW4qcswl2L50Zd+wKrUbS6PFWu3YOqcVa79G7fsdr/M3rxtD4ZPWOTq/OqHo93OWgkys7LwKSft594Yiu2sl+KUX6CM5ay74rLpqVVdH/nP9+5X4Dt273cTvdIpDBm3ACtZvoLSHx3SDqbjw28n59f/sx+mIZ0MxUccn/rv4PzyMzKyoOvKV0H1WrB0A1asOfKHREr30XdTaBMTHB/ltXLtViivUZMWI4teg30HDrF9U125n/04HQdYD6Vbt2knnn19CBesqY6F+kZlBYL6UW1UmgHDZ+d7IFYw/0CaH0bMdWXICxJom/I5uu36vnD5Rqhu+qx6D5uw0NmBFstAfoPGzNNlV59XPhjl6nyANqBI1eV9LqxK+/GAKTiQlo4hYxfkM5u5YC20OCqtPCf3Pvc1ps9dra/00BzA52o771GEyv9u2GysznvcYv7S9bjvuW/ybeYgbW3ctGVK6p7jHWQdpy0AABAASURBVDFxEe02m+Mu0/H6z3sjmGeu12fctKUIePDHT18G8Z46e5XjrAz0rwLI3sV83pJ1bhyoXrIn1fej73Jt4iPaxsFD6azzGjz04vfOpnV/wSC26j/FKV/dr7YMGjMfj738I5bTVlWOrgfCnn0H8a+3huGLgdOdvelEQZ/FUeGDbya5Nqods8jwadrhBI7jQD7qW43dQaPnkUGOy3bJyk2ub3T/QMbLzpR+yuyVrn26ru8qW2kUVI68ZopXPZWn2iMOGjMKynz7zv3Q/WKmOinuIOebwHjW5/99PMbZvGxA1wuG4bQrlacgRts5pmcvXOuSqPzx05c725nIuUSRe/alYdTkJc6O9V1h4bIN5J+qj25O0XzgvuS9qI+Vv4L6T/2gSzt5kvLcG0Pw7bBZEGd5BsXytqu74Y5re2L2otw81eavh8zEs/8bDM1P+ifFNJ8pP4U5TCc2+vw++0dplP8MzpFqgxiKx3qOYYVySdH4+0290bFVTcxbvF5Jjwm6R/lonvtmyCykc45RIsU9/+YwfDt0FmRLilPdVLbmJc3BitP8pbH6X7LXs+2Km0CW+tcvZHvqM5WxgPNU6sad0LoxdspSlpPp5i0x1HW17V6OtTFTlyJwsrV+0y5o/nbjjKddmqs1n4ifypF9qX5yiBTsG13T2JOd6CRrzJQlbv5X/0yatUKXjwjq8/v/9a2zL9mO2KqdCt+w/aqzbhCHr9k/SqN+/HHkXOznPKpytAYpjcIKrjMaS0oju/zgm8nQ2hIYo0ofsI2JXNPULo0xjSmxmDl/LZSH8gqEgG1ofGzeusdFz1ywxs1NGpsab7p3994DeP/rSW4cfj9iDrLpqJEdP/jCAMymx1hpNtFDvZjrtTLZwfVKc+RueqtnzF+jKGh8ys70ZSHXa9nGIs7T+p591HonzuqDXbxf/aGyNHaUf6DvF6/Y5MaNygrwV7+MnrzE1U/5FsdQYkVhaEgwrjynLXZzkv+/f30DLYxfDZmBR176HkPGzcdNl3RGpXLxJ515SLAfbZpW49HEWnz07RTUrFoWqosmJb/fh37dGuFZToQykG85GWqB6tejMT7+bioNZB1kgG9/OQH9ezbBJIrCiZyMJebmLlqHzq1ro2WjKtDEJiPS4Hr+zaFO6El0PkXBWa9mOdSmIH7hneGoVD4eTetVojDdhE4tayEqMgwffz/FeVCVv7yYmjS16GjwaqA+zYlXddCAfOb1wUhKKINqFROhiWnfgYNuMQ3nbr5Tq1p44IXvsJVCcx6PY8JCg9G0fiU89sqPTsxowddAO5vteJb5gOtjR9Zhw+bdqF4pCQ1rV3DiVsK0sE5QXT6kAGjeoApaN6mGURRtEtePUMwq314d67nyVc80igP9krxDi5oYR3Gyg4vNAi5US1dvys9a9wzlZqBSuTjXJz+MmoulqzdDYqpv14asyxaoPzSZaVC2bVodIezLjykixfaTAVPRo31dRISFOAFao3ISVLc57Be1S2ke/PcAdG9Xl6LhEN5lH2qimE82sWUi0KBWeQweOx9rN+7A35/6EvVqlEONymUhdvmVLPAhyOdzAl+Ty5oN27GOC4cWmhEU6u2b16QdVMUsTpI76fX4y2Ofo1GdCo7rf94bCd2ziROkRJyYTKBoSaNQ+HLwDIiNipnGTYAmPE1ymqivvaADhjFvCcc9ew/iRdqP6ituK1K34q3Px7sNzFwuot9wkbz6/HZu06DFIS09A2KrfMVv4Oj5nNRy3D2JcVFo3bga/u/5b7CTE+2oSUsQWEy0CCr9JIojtU33SwjI3rUAfDt0thsHI+nV1wKoBWPWglQ3Dto1r4HvKbIHjp6Li/u2xA9ciJat2aIs8sOEGcsp/tPdd+Wr+2UXu8ns3N5N8TA3LFoIXAK+yJbuePgTtG9RA0F+P16m0Fa/vvHZOGevYimRpDqrHV+Tg8buKNqmBMH2Xft5MjDW1XkDN1dv8r5sLj4z2E9J8WVQt3o5SFxncwEZPGYBF67VLu3HtC1t9HbwVGP4+EVQOVr4VTeNxaPnA6VdxQ0Vq+xOQrS4iNkosk3PyMR/3h2BH2nfezn33fPs19CcUKVigrN1la37AmHizJWcr6ojKMiP6fNWO/uYTJF+iH36DOcCzZWyHS1qumfv/kOOdcF8ZMPqF/Xh4xz/+q60gaB+17js2KIWlE79kMpxoDlF4yUzM9uNKc2J3w2f7QTne9wEf/r9VKRzI/jgiwOQTlHWq1N9fE6xHhUR5uYzjQnNiZrHtYBXqZCAOtWScfN9H7gjaLVHDJdR/P/zma+RyjGksHjlZo7Rg9B4nTp3FQr702KuOVTzjGxAGzC1T3GaBw4eysRL7490t2pu13zo9/nwFOdgiYBXPhyNyuUToHEvwaJ7VXfNLWf3aEKBMhlruaGfSQGufzoti3YynJsptXMp5y0x3LB5F7Q+XH1eW0zjhm0JRYTsV/Pyeb2bcZ7dhsHc4Mhun6dQlW2qQtMpYjRed3IeVD5irngFjb1RtJOoyFBMYt8P4eZcAlPzmq4raMwPHbcQU2kHV3ANVV6zuAGSXR5iuxNio9C8YRX49O+88YYMOgre4XwnO5nE9eppbp73c0Opcp7j+qR+lb189sN0yNbTuImUbZVNLONs846HP8U+2pXSyzaYJeS8ULvUr6m0ldV0ntzHjety9qWuK0iMPvnfQc42tJ7p3yLewTlm2pzVkIA9p1dTt0l5+4sJ3ACnubVVc7XWqfVch7TRv7RfKydMJdQ0Z4qX8lY9Cs6RWo/EXf2h/tWG46KzWuBFjjXlc/R6J93xLjfleygK1XbNTxo7GqvqQwnox17+IX88qO2at1/5cBS+HzkHgQ2A6lLcQokVhQKpRfe+W/uibdMaXHzXQQOyXHIMHr3rPLTnoqI0pyqEUZRqQpvFRSyHi4AGlBbuqXNXu8lAAyM+NhJXndcOjetWxCU0zkUc9Nq1NKe42k4PgASMBoXqGBsdjppVykITn4+Tj0SWPE/VKU50feOWXc4zo3Zpor3nlj6omBKHqpUSERcTiRpVkiDhlpwYjQvPbIEmFIsdW9bEfO5Udb+CvEP1aqQgONivr05Qqt49O9RzHp1Fyze5XeOZXRpyIamGZvUru12WEm/bsQ8bOdDUpkQugJqsm9av5BYaCYl0LlYSUknxUahcIR4VknOP7i+/43XU6Hov7n76q3xvkfJTCAkOQjXWvzpFZBiFqAbqLE5OmlRbcFJqxvI1IWdwUUlOjHFtjC4TrltduOovb6Nqp39CE5AGZl8K8hpkqAVOHBezPTde2hmNyP+aC9qxbZvdfZrcNnJRX71uG3knOm63XdMdmugk1FfQ++fEcmWxjYDatZpetPJs0z7ukKOjwtxkrsVEwqtezRRUpbD2+Txkc/LPIIv6tcox73j4/Z4r8+gXLeLrNu+ExIXa2KZJdZdEwl59qX4PCQlC6oadnKArO6HUqXUtCq8D2Lxtr/PuVGP9VLeI8MM/tprGRXAMPRIrKSqyaJea/K84pw1qczG97OxWzkuqhaMeReyn9AirPQNHzUMbCnMtFgPp6dIEXKd6Cq67sAPF+hK3OERFhLr6BV4OcOKXV0R9KA7RUeFYv3kXJKgkEFQH/QsBSn+IglVec8UFxM4i7tivubC9E2M3XdKJnvSNSopostU4UPs1ud52TQ/U50aoX/fG+ILeTZco70UT+dH5aqy1p93P4rhUH6t/8pK7/u/duQHni+o4s0sDyAuwkwurrstexF389V3hLG4mGpDTjZd0xEwuxLMo/oIprjR2y/OUQgt5BsWMbL8e66g+1cZQ986nt1UMlVZjQpsH1bcW+0F9ERcToWRufBU2H8xfug7ipTK0mLjEfFF7k+kJK58cR2G0B2Uiw+gN4gVuyiSaxZ/f8v/TdfErlxSTH6cPEuXNG1Yu9Id6un50kG3I89OUY/7oa+p/bSy1WVX/6brGXn2OCy2UEnnyBouVrmlOkigTc4353fTySAQ15Xi/49oenM845jifJXDDIVuI5zyq8jdzIyQxXZniMDAPsNkYSbF15bltlHV+0FogO9YYyo8s8GEphaM2Hk04T17KcXFOz6ZYRkGiOLVRceov3SKhpHJ1WqA+1dy+gx5XH0VTNseY6iY70pxxWf82aFKvotsMLFiWa9PKo7BQgfP3Hy7rTO/YVohPKj2dEmpaR7ZzAxJHGxlI8a/x2oEbmZm0QZX9LkVQ+wLr21+f+ALVOv8TD/z7O9qCiIAb3iD85cZezoPcvEFlNGE7A3WQSP9y0HRcSNFTt0YKrr2gPTd9C9xcLNtSvarQ4aD5LHCP3ndRkA0YPscJc31XqF+zPEZMXIyNW3dRmB2ggyTIORIW0sMW5PdBa+NuCqf1XL9kx1Mp6GTXayiYdb+CajyMIvWCPi30NT/s3X8QO7mRkm3IyaC6ajwoQQ9uzvX9srNbQ/OnbLAM5w7Nh9pEVEyJdZt82ZpE52aejOm+JTyFU/mqh7gqTkEbjOZ0UMSRucaw/lWTVZzzIznvaeN79Hq3j3XTfccLX3GD3oHzUMHrEqTJCdHO8VAwvrh9LtGiUDDDQoNxAUXQk3+/AC89eDluurgzZBzjeIz1v0/GcLc3Al/T9R1w++ue3xJkqFpMGtQujz/xGKQ+F4PtNNzXPhrtdi1d29ZBfS4kKkOTiRYMfdYEowXFg4dQ1jk+NsIt1Oef0UyXjwkL6AnTJBEwrCC/3+2YNAFpIpJR6vPRN2rSkIdR8YfoDQgLDdJHTjzb3BGOhKKL4IsGazZFTBZDBoVMKEVIBhc57ZSUt/JRHJM6puVTYlClfALm8jjntgc/xgIKTnkHqlPY4Th/7z1/A+YPfsgJm9GTlx4nVW60z+dzRzYarIHyw8hKC53P5+UmKvD69tPXYuGwR5wXRJ4mXQpn+s70cs7jEboGdxqPhxWvPMVfnyVk4rjQaKCvopdMk8Zz3P1qN30NPWRlIsOU7Ijg88EJPk0aWswe++u5nHj9kJdEfRNIXIGL9dk9mtJz9i091gudkA9cK/gurn+8vAsn1EXQsVOVioV7tYMoKnWsIR7aKIhCcJDPHdeGUlQXzFOf09OzcJD9ns3FyqUN9kFi111j3zrRwwtavOUFk7dOHgt5nZUmjPZyIMAsM4seNR/CKdhbN67qjkK1K5fIYxa0ZEB2rKAdeTWKe+2ANUGrDlp8lGcOXwJxsil+hed5SKeXSJ8zs3JcOfpcMPDkjEfnuZ5A3RcVeaQwFZOj89UR0oy5a9C2WTW0ZJ0L5hdEbrsoAnWf48M6BPnZsQUTFfgc4KBxzArDx77wM73aq4Xz7j+e6TZY8tglczNW4FaoDAkype3Uqja6tKkDbUYiKeA9T/RyU3vwCp0P0tlXYqh2M4lLvI0byXkUm+f3bu6iPB+c1002mcjNmARVOD3dLnHeSzbHtud5ed9y3ySI5Plt3bhabsQJvM5ZtI72HoRmFBhRzTrbAAAQAElEQVRHJ5f4bkPPe8F41Y0m6OyjfHIM/nRVNzdONQ/rWFNC2/M8eBzXBw6kQ3OQmGm86r1gXvrseR5iuHGuTrGYnFCGm6UdkK198eM0aEMWFXF4zMr7qs1WXW5sdG9hITjYT9vKcJc03wXmZ70rMjMr2zHWZ9lNQlwkNBdLXLi68oL6VuHKc9sigQJWj1lkZGbyClzeoSF+9/l4L9/wiPa9ryZB84kedfKxjfwP4Ivy1ebhrut7w+/zEBkRwvZHOA9xXYrtcmVjEfh7+u7zsWjYo07UaUMciJeQrZAc6zZc6ZzfA/HMnnYblD83ySsaERYKL5CgkPdsduY7X07EjdzAiV0gSfd2dZzX7/2vJ+OMTg1ctI8FqA91giK7vO9PfVGJArjgPCCBqMTqw++GzkYKNy0J9FAqLhA8z6MjIcPZhuI01sM5v+vz4Tktk9Nijtu4Kj4Qvh02G6MmLoEEdkeeYAXiNSdpXAXmHsVr/pcXtl3z3I254jzPQzluvjRP6rcLJ7re6V55QdMOZlI8p+irC2vX78AXg2ZQqNZz34vzC6eV4ly949dNRifvldz+r3w4En998nP88f733fHxAy98i09+mMqdy35OzoCOYnWsLPF2/BxP7EoQxZlc11N4PKcBqN1jTJ73KioiFFu4I9FzHsptB3dWn9EbI2/gAB6bNKSQbM2j52n0JmrSmUWv2MLj7CblSbmKk01wUO7EUo6eCXknJtB9P4rHWX95/HMOmNwFU2UFwqatu/EtJxt5ApS/PB26NmH6MpzdvTG0qOm7go7cxk9b7o4JK3LQ1uWusT2PaHXMKI+ZdjaNuetVWrnDdey4aesu6DhB9Q/nArSNO2a515WmsLCcu+/p9LCsXLsN2nEVliYQFxsdgZ4d67tjWO3kVH59Cmx5tFS/QLrAuzxV0ykANtCDqUlFRyxTeCSiiV1CUhPC14NnQvx1hFonb5HI5HGI3P469pAw9jzPcdFkN5F8d+9Lw9F/8mKor5WvvHCDeISqd/WlFoRAek1WY6cuxV039OIkWR8Sf2KlvjiUJ4ICaVvTO6f6inkEWQbiC75X5o5dx4na3WriKsdJPpTC7QceQdSudnjSCdyjhUuTc80qSfD5PEigyh7mUiRrc3R5/9ZOgHmeh/485tL4uYxxqqfn5cYN4xHn3MWpPAqagjPoUZMNduPO/N5bz8L1F3VAKCfm8PBgNKhdwXmr0ug11IJxgF5UCSF5nlUHecJVrzCm78bFQ3Fa6BSnxx50TC0uH307mXmVV/QRQZO0FhvZ6XAefV9wZvMjrsv+js6XTUAEF9AdFH/T6TUteIO85BNnrcAEHrfLxuUpi6XQKJim4Gcdtc/hBkjHRF1a13beVC0q8lwvW72Z42w2lq/ZisUrN0KiaTrHtR630Jho0agqZixYQ9GWQ+G/EPI0j526DPL2Fiyj9XHmg+b0WohXe3qENOfonlE8Zu/eti4X9Nw5QT+kk8dN5cnjO4BenMDKnk0xqE2Y2OvegmE+heWfruzGfgzKj96yfQ9kX64N/KxxkX+RHzQWz+nVBH7fkUuG+n4ojyglOnS/5oKlHPMNaRuyOc0b8iCPmrwE6psJ01dQsFfnRiOEuQJxHPPyCutUZMa8tXj8lYHOC+4uFnjRfL+PR5Cag5RfFkWbvmu89eKcEUiaRfEyfd4aXE6PnZ+bAMWLhbyA2bym7wp1OHZ0pDiD3revh8yCnmGsVTWZ3uRN0P0aM+EU8EqrsnbvPeg2Ylu274U88ykUMVt5erKfglaPnkjkqO+/+HGGm2+GT1iYb9PzlqzDJNqc6q3HOXQio3w9z3N9KW/abB4zSyBp86A+SOemYN6S9TxWXkVungt96bn+9Idp6MOTHB83KMpDQUevqrOO2wPz5D6ORT3reyvFuLxTmueVViGIa8rV57XD97QX2fenXCvPYt6e5+lyoSGdorJRnQqQN71ggriYSDRrUAmbtu1GYK0omxiNVtxwiIfmWD37p/s1j3RqVZPzYgPIo6d8NFdrvu3LU56ji5cgk6dYtjF7Yap7xKY5T5B0nx6zkX19MXAGendogKM9wn6fjydAQdwQH3KeRN2j0IAnOBpXHVmPIL8PYKQ8jVfQXjSf8Cs0x7/03ki+p2MzvdPZHEuaw3VdY002rnQK4j6Ba8Zmtl+nINrI6voNF3eEPy9/pVuyahPuuq6nE/f6XpzDkSO8ONe0QN3UaXrI94EXv+WEuwhREWG4pG8r3HltLwRzItAzRf+8uQ/6dmuC+JgIPHxHf1Smh0tehALZ/KqP8pr84w9nIIQDK4HepkfuOofGFwwdE/toiLEs7+WHL3c7x/JcwM+isWfx+PNmeoU06Uik3XJFV7dLa8cJvzsXS+10dYwQqFALHut8/MJNiGNetaqWxbU8xpOB3c4jTg2UeJb7wv2XIjI8lMdt4biOCzXy/jTByuAzKXxuu7o7JFhVzoA3boOON1RWv26NXWp51JISy7hj6Hu44IcEB+F23lOjciJCgv144m/nQbu9Ppww5FWTaLv58q7oTM/Hc/dc6NhK6L322JWuvcpURwAV6C3T5/bceXVtWxtxFM06wmzRqLKiXSjD48YX7r+EfRdKfkH4+01ncLINxu3XdIO8r0Tpylf+Woy0KPt9Ppeucvk49O5UH1oM4ulx/csNPd2O8JYrutBrkMC+jseNl3Zy72KWSY+XnrnUxBdPdnfTNhK4sy/LY3D1ixZXHUNoAdPk9GcyUCWjyFfePB/Flfr6mX9eiCD2u/jcemVX1z/P3XuRe1e+/7j5TOjXlQ/ecbY7Ple+eu5F9vgMPZFa2JRvIIh3OYr9PuTreR7kbbr3lrOcaJOd6bm+yIhQPM8y1I/ifxPbpfvuur4XGtWt4CYeTTYxZcJw/2392OY4l736oVxSDDQJ3swjKi0SamPbZtWhcv5C0RrDfnnunosggda7UwPI7qrR66sJbd/+dFzSrzV6dajvFiSXKV/ETff6fT5ccU5rlEuKddfvubUP5BWQHat+TIob6FUQl8spOlWW4iREZYP16GGXGJVn+tzezdwzZOKl+5VOQf2rI295YK7gEXjArnRNQWOuYL66X0diifQ4RHJBf+fZ62gPiUrqgvi9/NDltLdg1Oa40vF4aEgwXnvkCnq0IuH3+aC2qY26oUf7evRmZnFst4Xqor5Qv6vOdbjBuI0nBfrBidKpHhp7evRBz3x1bVPbPV+sRe8CnmQ04ebq3F5NoY0A+Kf+qcU6FDYftOe4ad2kKlOB/RmPrjx9ELMf3/qze0ZLfM+nQJaNPHP3BRyHkQill/9PV3V1tuNuhIdKHCeyIX1vS0+ejuE0dt57/nrXV7ID9XUMbeeWy7u6uUJt6N6uHpav3aLbXJBtfPjvGyB+EgayV3eBL1soIKW1VL8Y2tM1PIr8ceRcjolIZ7d+n8/NL6qHyhvy7h1QXVR3xWk8aewrX42Pv/LIU5yZNef0lnpz4UIeLdbnBlHz+X1/Ogt1a5TDtRe2xyN3ngPNjb05HygPHf2+88y1rGs4x2Ac+6AxRWYGRnIjzSHm8tJLRDjnGo5zLfj1KRSu5xwbxLXjdsapHg0Yp3laaSWs1DaN1bvpHQ7y+/AHjkPNTUGcD/56Y29IKFbmBk710HyjeyXGNJ+0JXvZ1J0UBWIgWxJDXevGvj3IzeLfuaa0a1ad9pqAR/9yDrT5aE6vrNotO/nzNT1QlWNTc2aNymVdu7Tp6t2pAS4+q5XrO9lzQzoeNIaCWa+7OR/VqJzk5sKGdcqj4J/s69zeTR0b1athnQrucndu/jT/ui95L2G0rf89dhXO5ThV2+/hHKW1SeXoB5+yRc098RSIT/3jfMibdxvHRvmUWIRxfL3yyOWufkqvMapsryVvtUtz0pN/P9/1oTZ4Wqt0XUH9qvlb/SrPnmwjKiJUlyCGGlu9O9fHeTxtS0mKhjY6Ps7VSqDHQ2pUKes2xi8/dBnntipQXXWfrmsu0RjUfR/9+0ZULBeHMsxb4lD2d2Gf5ggO9kMb4TZNquO5o9a7cpy3/33fJVAbErim3H51D2gu6MRTqlcfvYLrhI9lVuamvImzww/+dQO0/soObr2yG/w+n6pRLEPxrdlxcO3YtR/PvjGYO/QtuKhPSzzFY+Nrzm8PHYXUqprsjhQ0YWgHq4dDx/IYefHKTTizc0MsWLae6v/QcXI+8eg4Gr+OUZrUq+SOVT3PozgLc8/h1eNkpd2aBqWElRbKVpzgFeejwSrIoDRRyGuiSSUsNBgpXMADNdARX4Xk3MU2nB4kTSS6ps/N6leGytYkpLggTlCB6/quxUEDrzW9UIr3PI914wRJT6DneVBZ8TRi1SOCoqc+69u0fiUEPFUaCA25y2/ZqCpioyOUpVt0GnHSUKhaMQEarKqjjue0uOt5IrVXiTVRqg76HE3hp7w04WjC9PsOm5vqXb1SksvLx3gdx/l9Pi5qforC8m6nqfKVVx0uwKqX53kQx1BONLqm+ih/iW/P8xBBIaD61OfiofZ4ngcxEIuaXIDFWvWsS4+o7pWnKzoqzE0cEkMSTOoH7XTBP7VT3z3Pg+d5jkerxlUpQCs6jmpr4LryVd3UR3r3PM/tXhMoUOTNOKNzA7dwM1v3n0TaxwOmoDonek2migwJDoImJ8/z4Pf5UDYh2pWrSaoZF4gm9SpC7VIZAZ6e50HtD6IHW3FiA/6pbto9e54HsW3PDYiOqTyP9WI5AfvSvWpnXEwE1Kee53ESi0X7FjVQlX3to80yu/z/1M7AvSqrIRcbMUmiwPY8D+IRuEfslV7XVD9lItsLo70rjTi1blrNlaM6qL66X+kU/D6fO1pTvyit4gqGsgllnL0oTvnq/kjadItGVdyzipXKxbt+0nUFz/Pc4qQfc8lGQrnY+dg+LR6qp+fltl2f1RfKU2O3ep6dKg/FtWGdZXdqh8ZwC3ovZE8KYiE+ao+Ekuou7sHBftcWv8+nbJzXPJxj28fyj54Pojlu5HFVQpUhQaJ39a/SK6h/Pc+j5yEUGr+qg+7TPQpKI0EQyKcM7TyBG6FQjp1yeXNNCO1AfRRE2wmMCbVB4zqRdqt8FGQb6hfPyy0vYK+6pjHXgbal+xSacE4UA5WvMaq8FK/6qzyxFhu/L9e+lUdwsN+JXbGO49yqOIVE2pTeFVRP5dOQ85D61Udusiu1S9dVlsZJVESoY6u4UPZvPOe6tIPptIfybiwpXsHzPLcRaEWPVgPOF7IdxSt9K47xejXL549XeatUttKp7Z7nOU9n47oVIVvSPZ7nufSySc03GleexzLYHt17dFA+sjPlqfLUJvWV53lQu2RjmsuCKO5kJ8rP7/NB40D8VGYo+zIuJgKBvCtS2GguVV+Fsu169zzPbfA1l6h9geB5HsddItpxA6K8Pc9zl8RRfeq+5L0oz+qVk1z7PM+DxKjqrvxVN4052aPqJZv3sW/COMYb1yEfslQdK6vqVQAAEABJREFUPc+D0gc4qz/Daf+6T/atomLKRLi1Sp8DQeWIg+aJOLJUvOxF94izPL4qNyQ4CBpHnpfbDn3XuGjG9VKPxmhuU3lqn/IQH5WtdDqK9zwPykfCDfzTnNmItpbL1HNzo2xZddF6p/u0ZiiNgmxBc3Qs+0P9xyzcPbn9xHmd66/i1J6C9VRccQu+4lahn6pPOl3qj7z8PdLp+dGPSbrxKCWIg6bgPXLfamCOmboEk2evhO7RQ58hnHiUVq7qgulP5Wd5c7SIn8oyjs77n3/sc8RCePT1wHctag/f2d8NhECcvZ8aAlrM9TC35+VOWColKiIUl/PIQt4ufbdQvAj885Y+3Jjkeut+qmZ9ujZyYi+QRpvC5hTwge8l8b0hvU3aRJ1I3bUAnsXTkEBa2fWVBR57CcT/nu9a6PWDulNdh7/xtEPC41SXc7rnf/1FHdG3e+NihUGe7wvpzQ7ylyhJVSjDEtWC+UvXuec6rqVnsMD6mt8w7VC0G9GvfK+9oANuuKgTd0MJePyv52PavNXcMQW5XVj+DfbBCBgBI2AEjIARMAJGwBEoUaJQDwsH+T3oCMLV/qgXz/Pcsxabtu7Gm5+NhY52dNY/YMRs6Kf9erhW7tujbrOvRsAIGAEjUIwIWFWMgBH4fQiUKFGofyKiW9t68PuOX215Cu+9pS/0C6B7n/sa/3zmK+i5wj9c2gV6vuD3wWylGgEjYASMgBEwAkageBM4vroqhvW+rF9rXNK31c/WTM9wPfG3C/D8vRfjib+dj2fuvgh6KFUPkv7szZbgFBKwrI2AETACRsAIGIHiSqBEicKw0GD8EmGnXxrpQWgfj5WLawdYvYyAETACRsAIlCoC1pgSS6BEicISS9kqbgSMgBEwAkbACBiBYk7ARGEx7yCrnhEoRgSsKkbACBgBI1CKCZgoLMWda00zAkbACBgBI2AEjMCJEsgVhSea2tIZASNgBIyAETACRsAIlEoCJgpLZbdao4yAETACxxKwGCNgBIzATxEwUfhTdOyaETACRsAIGAEjYAROEwImCktFR1sjjIARMAJGwAgYASPw2wgUiSj0+TxkZWX/tpra3UbACBgBI2AETmcC1vbTmkBOTg5O9T+7XCSiMCIsCPvTMpCdnXNad6g13ggYASNgBIyAETACv5SABGFGZjZCgk+tbDu1uee1OjTEj5AgH7bvTMPGrfssGAOzgSNtwHgYD7MBswGzAbOB49rA5u0HcPBQJiLDg3Eq/4pEFHqeh7CwYCQlRKBcUpQFY2A2YDZgNmA2YDZgNnCa2cCv1z8piZGIjgqFz3dqZdupzR32ZwSMgBEwAkbACBgBI1ASCJgoLAm9ZHU0AkagWBOwyhkBI2AESgMBE4WloRetDUbACBgBI2AEjIAR+I0ETBT+JEC7aASMgBEwAkbACBiB04OAicLTo5+tlUbACBgBI3A8AhZvBIyAI2Ci0GGwFyNgBIyAETACRsAInN4ETBSe3v1f2ltv7TMCRsAIGAEjYAROkICJwhMEZcmMgBEwAkbACBiB4kjA6nSyCJgoPFkkLR8jYASMgBEwAkbACJRgAiYKS3DnWdWNQGknYO0zAkbACBiBoiNgorDoWFtJRsAIGAEjYASMgBEotgR+J1FYbHlYxYyAETACRsAIGAEjcFoSMFF4Wna7NdoIGAEjUAQErAgjYARKFAEThSWqu6yyRsAIGAEjYASMgBE4NQSKRBTm5ORgf1oGduw+iG070yyUfAbWh9aHZgNmA2YDZgNmA0VkA9t3pWHPvkPIzMo+NWowL9ciEYVph7IgYRgXHYrEuHALxsBswGzAbMBswGyg2NuArdfFRbPEx4QhMjwYB+hgy9Nvp+StSEThwYMZiAgLhud5p6QRlqkRMAJGwAgYASNgBEorAc/z4PN5yMjMxqn8KxJRmJ0D15hT2RDL2wgYgRMnYCmNgBEwAkagZBHwPI+nrqe2zkUiCk9tEyx3I2AEjIARMAJGwAgYgaMI/OKvJgp/MTK7wQgYASNgBIyAETACpY+AicLS16fWIiNgBEo7AWufETACRuAUEDBReAqgWpZGwAgYASNgBIyAEShpBEwUFq8es9oYASNgBIyAETACRuB3IWCi8HfBboUaASNgBIzA6UvAWm4EiicBE4XFs1+sVkbACBgBI2AEjIARKFICpUYU7t1/EFu274X+n1OKlKAVZgQKELCPRsAIGAEjYARKKoESLQr1/wE4avJi/O3Jz/GXxz/Dgy98i9se+gif/jAVB9LSS2qfWL2NgBEwAkbACBiB4kug1NasxIrCnBzgmyEz8eG3k9CpVS28/NAVePWRK3HdhR0xmkLxmTcG02tYavvNGmYEjIARMAJGwAgYgZNKoMSKwt17D2Dc9GX4yw290b9HU4SGBLn/b+WWjariib9dgJ279mPkpEUnFZZlZgSMQCknYM0zAkbACJzGBEqsKFy8ciMqpsSiQa0KTgwW7MP42Ei0aVodSlMw3j4bASNgBIyAETACRsAIFE6gxIrCOYvXISUppvBWMbZKhQRs2rqHn9x/9mIEjIARMAJGwAgYASPwEwRKrCisUj4Bq1K3ITs7+5jm6RfIi5ZvQGyZ8GOunYyIpas2450vJuCdLydgzfrtUHknI1/LwwgYASNgBH4LAbvXCBiB30KgxIrCVo2rYePW3ZgwY/kx7dc/TTN9/hrUqZ5yzLXfGpGekYX3v56Ey89pg14d6uOhFwdAcb81X7vfCBgBI2AEjIARMAK/J4ESKwrjosPRtU0dfD5wOgaNmYdtO/dC/1bh5Nkr8MqHo1AxJQ49KdpONly/38PfburtftgSGhqEqIgw5ymcPHslHn/lR/znvRF45YNRFIqZePn9kXiVdXnhneF44tWB2Ll7P7bv3IcHXxjAdCNd3OZte5zH8x9PfYlPv5+KH0fOxcQZK/AJP2fn5OCTAVPx9hfjXTOGjFuAF94ejmf+NxhfsN1TZq/Ce19NxN289/Mfp2HHrn149vUheO2j0fjXW8Pw0nsjkZGZ5YTzR99Odnl8M2QWvh4yE/J23vXYZ/jfx2Pw2Ms/YtDoea4dU+ascnk8/+YwvPvlRGTy/h9Yp+ffHOrqobR79qVh+rzVrr3/fnuYE8nbd+13fXH/v77F65+MxejJS1w7Js9a6co9+mXP3jTcdM977t4PWbd/Pv0V0g6mY9aCtXj6v4Nd/VW+6p92KANq88cDpuBPD37kvLNDxi7A+OmHNwTy1k7kBkHs//vxGMzgpkD28OhLPzrWj/znB9dm8Rdrlan+Gj99GQ6lZ7g2qy3PvD6YbVuDGfPWsG4T8ZfHP3d9sHLt1nyuqsvCZRtdk9S+F98dQTYT8MhLP0BsHn9lIN78fBze+HSs61OXMO8ldeNOqIwX3xmB+//1HXbtOeD6X/bx6oejXV8MG7/Q/ZNKD9FOPvpuistj9bptuPfZb1z/P//WUPdvcq5M3epsQf80k9r1Fsvct/8gbrn/Q4jv+s278Hfaxp59B/HmZ+OdZ/tf7K9N3EytYn7ODln3p14bhN3sj6Esd86iVFdTtWsi7XAm+2PY+EXONr4YOAPf0H6U9rk3htDGs7B+0048xna7m/Je9h045PrvP8xbbdi4Zbcbm8/ynhcZ9yjTy+5HTFyEG+95n/wz3Z3qs+vvfpd2vB/79h+CbC6Qx5bte5CVle1s6yWOsUf+872zlUG0W9n5vc99wzExA+vI99ECfa525trBD679b342Dt+PmIOptPP3vp6Ie5792vFN3biDY3U0NFZlf6kbdrg6DSMT2ZTuU/9u3bEX/3zmK/bPIXddLxpLsgnVT/2gfpc9Dh23kHY12LVD3LKzc5TcghEwAkag2BLwFdua/UzFfD4fLu3XGt3a1nWT/N1Pf4k/P/KJm/ijIkLx9xvPQFho8M/k8ssv+30+xEZHuAXk6r++jSvPbeMEYq0qybjz+l647oIO0CKoxT6VC1Tf7o1x53U9oV9FT6GI0y+me3eqjz9c2gm9OzXAqElLuChmUFyG4tKzW0PpJYS2UTxqgdHCuXX7XiceBgybjT9e0QV3MD+/34em9Svh7J5NEBcTiYv7tkJ8bJQTGOf2boa/3NALZaLCsGTFJi6wByma97kF86vBM50AOHgoAxIaV53XDn++tjs++HYK1nGBf46i8vqLOuAOxi3gEfzS1Ztd+kZ1K+ASlqG6pW7YiSrl4/Gnq7pB90+cuQI5PMa/+KyWuWK8Yz10bVsHeyhQVvN4XfnuoCCWyA0Qz2L6zWzXOb2a4vwzmuMghZnEhITKtRe2Z/k9oPIXsg76NyeDg4PYxpYICvI7MSJhsoqiSCJAn6mfkRhfBlef3w69OtZ3HCQwmzWshD9f0x03kfeQsfMhAZWekYn+PZvixks6YTH5BPn9zLsVbrmiK+vSgmJzGVo0qoJzyDGaDC/u29IxkLi6hfzP7d0Ub3w2FpmZ2ViychPaN6+Ovt0aYRsFwxqKiQNph5wdqB4HKHQDbZZQGDB8Nvp0aYQ7ruuBDi1rYNRk9X8m25TJ8rvgn3/s4wSL+KieF/Zp7uxCz8/+4bLOuPnyzqhXozzmLExFenom1lLMqC/3s8wt5JlF4bF8zVbo3s9+mIZVFLNZZN22WTWXT4Oa5SnkdiExrgzuoh3dcHFHRISHYAXT7aZAFWvVd39auuu//RR4ErormOc3Q2dh34GDUH4bKPQk4iWgtnEzonsU1Mbvhs1Gg1rlaVc9cGGfFtD9oSHBuJq2dhOZl0+OxZgpS7CXYlXMps1dBQmmkZMWQ23JzMrCF4Omo1Xjqi6P7u3r4vMfZzjW8IDbr+mBW67s6jY8Z3ZpiHbNayA5oQwuOqsF5i9dj2YF+nwoNw+r1213pwbXXtAeZ3RuSEGXjtZNquGcXs2QnBjtuCiNbPtmMu7bvRGe5sZLtrIydRs6t6nN+xpAYjqLwlQicC37WcJW96jOR/eD7P21j0fj5su6uHEymLa3YcsuIbJgBIzA8QnYld+ZgO93Lv83F39ur6Z4+M5zcN+t/XDvLWfhwT/3x10UZ6GhwdCCvIMeLAmG31zQURlcQ/HxxhNXY9CYBRRsaZgyZyUe+Ne3+JaL/nYuklrk4mMj3eKrW+W5lKhYs24HF8Sl9CyNxwR6qUJC/Lp8TEjjoizvgxZVXZQwVJuCKYpCQ4IoXpo7MaprBUNyUjRiKVoVVy4pBlsoVPRZIuGdryY4cSRBqbg6PF4PYV4RYSFIYF3XbdoFsYqKDHPiq0WDKpAAVNohbOebn4+HFsKUpGhMmrWKnsKBkMgRYy2gSnd00OI5b8l6SDzo/ejrBb+Lj4RWTJlwqI4qf3XqdpckLibCvRd8Ud76wdF99BLJa1a7WjIUJ09SStkYLuJ7ULNyWXdLfGyEEwP6ojbJwyoPkESBFvX/vDsc8jhNpcc3IIyUNhAkbNdQXOg50sEUGolxUU4ceT4PZcgrkK5iciwk0G64+7Sez7cAABAASURBVF08QQ+cPF6Ba2KUSjFRlgJGcY3qVHReMX2uWaUsPM8jd58TaRLJig8ECb5HXvqeHsjxmL9kHUV0rndtAr2ldzz8Ke597lt6og8EkmMI61ipXDyqV06CbKZh7Qr03C53/7C72rxy7Rbc89zX/D4N8ihmUCjn33zUh2yKSuX35D/OQ0hwUP7V4fSiXU2hVbViYn5cNkWpvI2VK8S7uIZ1KjhBtoNjQp7C97+ZhGWrt9ArnOGud6HgeoceaYl/ifskCvusrBznBaxAb78SyU7lZV9EAa9xpDilk7DzPE9f84M4FezznbsPoFK5OIymCL3uH+wTevML619tMJazXurfkRMXI4X2k00BGBzkQ5mI0Pz89eHgoUwsXL4JA+hx/O9HYzhmcjiWl+PPef0gIb1j1wFUZrkS3GJWu1qKGzu634IRMAJGoLgSKNGiUAJGC4k8FmmH0t2irwlZ3ptn3xiMux77FPc+/zX+8fTnmDZ3NTKzsn5zP+ygx+tjHulJTMVTSAVRFMhbII/c4387Dxee2dwtwipInr4Va7Y48aB/HieWR95VKyWgZeMq+OPlXXFJv1Zo27S6kh4Txkxdin7dm0BeFV1MopDQ8pdGD5/aqGMtlatrBcMmenAkPOTN0dFZQICMmbIMOm5PTiyTn3zB0o3Oi7iTHqLdPBKumBKLMpGhFBf76b3MxLyl6/LL79O1IevcxXlYVLd3v5yAu27oiQvObFGoOA0U0qRuRXRvVxda/Neuzz2SC1w7+l1eubiYcMhLKhGr8ityYZWICAn2H50cjZl3zw71IOEhj9+i5RtRmR7M//tTP4ylCKiQEotFKzY6/us370Zk3uJeiWmuozf0Hm4iFi7bAD2bKoH2t5t6o3G9SseUo4gKFCiqi7yLV53bDuf1bq5oCrT1CKeodl/4os/N6lfBebSDO67tkV8mLzm7qFY5ETpyVf/M4BF8Am1I1+bTwyVxqqNOhdCgIEXnh5kL1jjP1m1XdUONKmXz4zu3ro3/PXElnr/3IsTTY6wLBw9mYCUFbF96L320z/SMLMxauNb9I++q/6RZKzB38Xqo/fKsRuVx0b0SrukUiHpsIIvjRQeeA4bPceIyKiJMSVxYzfzlBW5Jj6rs0kXyxYn5hlXoodzmxNJ8bgjWbtiOifQmd2Fd5SGvkBzLlLn/Sdw1o8dbz+meQ693EDc9ykNeQolwicx5i9fRCx7pvI/yDIvdhs27nFdQnsncnHJfNV4K9rk2E5FsX/myse454Duu78n+Cs5NXOBVwrZqxQT84dLOuOKcNriA3mt5tuVB1SasQFJEcYx0pZjtTY+0uKaTb24/XOX6QTwT2K9bd+yDxpXmp9U8ri9LwVswH/tsBIyAEShuBEqsKMzgRPzuV+Nx9zNfQR6U594cgn+/MwxPvvYj9MyVvF/P33sx/n3fJW4x1VHO/CUbfjP/uOgIJzLq934A7S54Es25AMprVLdGCur1egCX/vkN9+yTCpLHa/iERajT436Mpcjr0LKm+3HK+GnLUbvHfbiKx8+eV3BJ1V25oRYX/vYtauR+4avykojscNFTrtyw0GAE8QiZl474LyE+CnpWqnb3/6MH8wCPGsu561W44B0tQMtSIF7659dx5rUv4E9XdnVHvw/8+Wxccvv/0PzsRyGh1KB2eejvun+8x/bdDx1nd+WR/S1XdkGPK/6FC299zXlklaawcPP/fQCx0pFi59a1CkuSH6c+e/aei3Dt399Bk7MeduWL918f+xydW9XOTxf4cOsDH7m8V/JoU0e18jR2vew5dL38WfTkgq0je4m+Oj3+j16cT5x3VfeOY180OvMhNO3HMigsJVKGT1gIMfuGx+sSJUpXMDStVxHVKiWiWb9HcdYNL0KC4eMBU6E6S3AE0i7jcbuetzyTx5SRPJY9unsv5hG7nvesQ5vQsfsZXRq6W+WdPfuml9D+wqdwRqeG8B3Vt+2aVcfzbw5F3Z73Y/y0ZfQqutsKfTlw8BAuP7s1JAiVwE9hqE1Roz4P4aEXv0dH2mHzBpVx5nUvoNvlz0EiVOkkbq6mTapuN97zHp7672B3XCzb7t25vpLkB4kxPTqQH1HgwwUUxMMnLkLNbvfhxXdHuMcburevh5ffH4VGfR7GXHo6A8k9z4O84X6/DxL5gfjLWP+vBs9Are734TuK0mvokaxTPZkbu2zUYr7X0EY0JgLpA+8dWtREwT4/74xm0GYhIS4SPXkMHRkeCs87dszpvngKuQZnPoTz/viqe/Tirc8n0NMfBQnXQP561wawef9HccWdb0L/eP7RolFpJEYlus++4WXXp/0peLWp0DULRsAIGIHiSuC3isLfpV1jpy3FffQA6nmfC+ip+tuNZ+CF/7sM/330KtSrWR7lefRzw8WdMHP+Wjz+6o/o2KIWrjynLd77ZoITdL+l0p7nuefoFg17FDMG3I+zujVyi2+fro2wePij+Oq1W/DKI1cgJSmGR4F+6BnAhUMfxgv3XwotSDpOeuSuc7BgyMMY+t6dKMe61q1RDhJjgXrJq/bCA5c6z5IWyrv/2MctZDoum/7d/2HG9/c7r4/nec479M9b+gRuRQg9Lff9qS8WDX3EPZ+mxVbPUb3y8OUIDvZDZV19XjuXPokC8rvXb8Pkr+91/9i353lO+Iz46K+Y9cP9uKRvS/gYdwU9J6kTnsbKMU/io3/fyDIj0KtjA8z58QEMfvdOfPXqLa69yvTmy7ugeqUkfcSZnRtg9dinsGL0E/jf41eh4CIeFxOJASxbcWLi+ESEQp4e5Tn7xwdd+Tr+nPDl3dCCGuT340VyrFW1LPScX+qEZ1zez9xzofNWtmlaDTMG/B/mD34YrRtXc3FisWDII/j+jdtc3smJ0RC/VWOfxJLhj+Es9ls4PX0f/OsGzBv8EO7/cz/cffOZrv4xUeF46I7+7ijb5/PhUnp2Z5L9uM/+gYa1y+O6C9vjoTv7O67K9z8PXuaE7EsPXebKlvfp+os6urwCL2q3ylL/P/n38xFOca9r1XgEO+idOzH7hwfYF9Ugb9MTvB4akuvVSk6MweiP/4a5gx7Cv++/hF7kxq4vX6SdiEsy2yU7EM8ZtMsaVZLcM7VP/eMCx10eMLV32Pt30eZiIbE/h4xHffQ3PPPPC1lmdechExcF9VsPiiiJJTH0+3zuEQNtTOSR/Oa/tyLghdYzrmpDIMjbJ8+l2vj6E1fR+xyG2DLhGPj2nyF+r9MWJPLO7d3MlZnCsSIWaqvuU77K42XarPL4z4OXOh6e5+HWK7tiMcfeENpdJR6Pe54HeSsDdQgPC4bqG+jzsgnR0BjS86LqQx0lqw3gn+qk53350fWxnjmcQ5seSc4VU+Lwp6u6Qo+iqC4q69W8cT1n4IMQn/Ff3O3sQPnn9oMP6od7Of48z6MtVMDYz/4OjdleHeu7MayyLBgBI2AEiiuBEiUK5Z3Qr0Xf+2oiOvEo6qE/96dXpYFbHLUYBlMQ6QiuPoXh+99MxNtfjnc/npCArFklyR0vb9+5/6T0RZDfR9F3JL7QkKAjvHdagPxcHEKCg3D0XygXe8871mNxdLqjv6uNCkfHB75XLp/g6qDj7UBcYe8SqBJvQUE+HJ1fEMWX6ux5P10/lSHRiZP8F0S2oWTpeT9d/okWeyJ5eZ7nRNRP5el5nhN7QeTzU+l+7prn5ebjebntk5BJTijj+u2nePp8uff9XP4nel39Hhx87LG87ldZf//DmSgTEaavvzh4Xi5Pz8ttozJQ206kL5RWwfOOzUPxsjvVT5+PF35JOYE8PC+3vCDaXyDut74HcU46HuPfmnfR3m+lGQEjcDoQ8JWkRuo5og++nYQ+XRuiX7cmbndfsP6c0xESHOSOw3rRk9WpVS33/Qp6CfVwuX7EoOsF7zmVny/v3wb6ccipLOPovPXL3RNpozxJ+jWr31eiTODo5paK7/p/39Fxd3FqjOd59GyHOC94caqX1cUIGAEjYAROHYESpQgWrdjofgDRq0MDHsUcC8VHgdOiYRXol4wZGVno1LIW+vdo4p4J+nzQdHeMFBsdfuyNp3GMNd0IGAEjYASMgBEwAiLg00tJCambdkLPXulXqserc9e2ddCkbiU8/9YQfPTdZPdQ+0P/GQD9Yvfq89of7zaLNwJGwAgYASNQWglYu4zACREoUaKwQc3yuOislvQSHn5O6ehWBvn9uPr89tDRba1qKaiQHIfzezfHfbf2RVxMxNHJ7bsRMAJGwAgYASNgBIwACZQoUahf3+pHJKz3T/6nB+i7tK7jfnF8DQVij/b1EB0V/pP32EUjUCIJWKWNgBEwAkbACJwkAiVKFJ6kNls2RsAIGAEjYASMgBEoMQSKqqImCouKtJVjBIyAETACRsAIGIFiTMBEYTHuHKuaETACpZ2Atc8IGAEjUHwImCgsPn1hNTECRsAIGAEjYASMwO9GwEThKUJv2RoBI2AEjIARMAJGoCQRMFFYknrL6moEjIARMALFiYDVxQiUKgImCktVd1pjjIARMAJGwAgYASPw6wiYKPx13Oyu0k7A2mcEjIARMAJG4DQjUCSiMCTYh/T0rNMMrTXXCBgBI2AEjIARKM4ESlLdcnJy4Pcf///R7WS0pUhEYWRECHbvO4RDGZkno86WhxEwAkbACBgBI2AEThsCWdnZ2EMdFRbiP6VtLhJR6Pd5iI8JQ2ZmDvbuT7dgDMwGzAZOsQ3YPGNzrdmA2UDpsYG0g5kIDw1GWGhQyReFaoHf70NkeDDKRIZYMAZmA2YDZgNmA2YDZgNmAydoA1E8cQ2hl9DzPJzKvyLxFJ7MBlheRsAIGAEjYASMgBEwAiefgInCk8/UcjQCRsAIGIHfRsDuNgJG4HcgYKLwd4BuRRoBI2AEjIARMAJGoLgRMFFY3HqktNfH2mcEjIARMAJGwAgUSwImCotlt1iljIARMAJGwAiUXAJW85JJwERhyew3q7URMAJGwAgYASNgBE4qAROFJxWnZWYESjsBa58RMAJGwAiUVgImCktrz1q7jIARMAJGwAgYASPwCwjki8JfcI8lNQJGwAgYASNgBIyAEShlBEwUlrIOteYYASNgBH6CgF0yAkbACByXgInC46KxC0bACBgBI2AEjIAROH0ImCgsLX1t7TACRsAIGAEjYASMwG8gYKLwN8CzW42AETACRsAIFCUBK8sInEoCRSYKs7NzcDA9G2kWjIHZgNmA2YDZgNmA2YDZwC+ygYzMHOTk5JxKTYgiEYXZbMTOfVnYfygHBywYA7OBQmzAxobNDWYDZgNmA2YDx7eBPWlZOJRRCkRhWjrVLbxTqm4tcyNgBIyAETACRsAIFGsCv6lyHj2LpUAUZvHo2DNN+JtMwW42AkbACBgBI2AETm8ClFOnFECRHB+f0hZY5kbACBiB35+A1cAIGAEjUOIJmCgs8V1oDTACRsAIGAEjYASMwG8nYKLw5xjadSNgBIw7bsOZAAAQAElEQVSAETACRsAInAYETBSeBp1sTTQCRsAIGIGfJmBXjYARQNH8kzQG2ggYASNgBIyAETACRqB4EzBPYfHuH6vdbyZgGRgBI2AEjIARMAInQsBE4YlQsjRGwAgYASNgBIxA8SVgNTspBEwUnhSMlokRMAJGwAgYASNgBEo2gRIvCg+kHcK4qYvwxY8T8fG34zB07Bxs3b6nZPeK1d4IGIEAAXs3AkbACBiBIiJQYkVhTg6wbedevPbBEIwYPw+bt+7GgYOHMHX2crz0zkAsW7UJSlNEHK0YI2AEjIARMAJGwAiUaAK/nyj8jdjSMzLw2YAJSIqPxu3X9cGtV5+JGy7pgTtv6IveXZrivS9HYeOWHb+xFLvdCBgBI2AEjIARMAKnB4ESKwq379yH7fQUXtS3HRLiysDn8+B5HqIiw9C2WS2UTYjBtDkrTo9etFYaASNgBIopAauWETACJYdAiRWFs+avRM2qKQgPDz2GdlCQH80aVMW6jduPuWYRRsAIGAEjYASMgBEwAscSKLGi8GB6BnKObc/hGHoNMzKzDn8/iZ9ycnKwd18a9u07eBJzLWlZWX2NgBEwAkagNBFIz8hE2sF0F7Kys0tT06wtJ0igxIrCWtXKYeGSVOxPO3RMUzMpBifPWIKk+DLHXPutERKE7389Htf97XVcdddr+PLHKcjO/kl5+luLtPuNgBEwAkbACJxyAg/9+2v0ufoZ9L3mWVxz13+xZdse4JSXagUUJwIlVhTWpiiMj4vClz9MQgZ3NwWhTpq5FFt27EH7lnULRp+UzxmZ2ahWKQmfvXo73n/hFsxeuAaH6LXUDmvkhAV4/8tx7pfQEo/zFq/Fxi278N4X47AqdSsUp5C6YbuLm09RK0G5e88BDBw5Gz+MmIXRExdi7fptWLR8g0u/edtuKB9VXju474bMwDeDp+PgoQzM4/26R0H379qzH7MXrMHy1Zvx9mdjsGHzTpfH+k07sHDZOmWBbTv3Ydmqjdixax+mzVmJUSzvq0HT2IZMdz0rKxvDxs3Hx99OxG7WS5HLV29ydftx5Gyo7opTvUdNWshyRrt/AmgPPacDR+W2QfWZMms5NmzaifWsg9IfHQ6x/oNHz3H5Kv3w8fPZj1muviNZpw++Gp9fvjy+uq50Crv3HsDKtVugdhXMV+mGjJnr8lSfiPV61kF5zZi3CmqbGA4bN8+lUZ7iqHRbyPmjbyew7fMcC/WNygqETVt3YffeNHz0zQSMm7LY5aWy15NtIM2EaUuh3fXW7XsRqIfyUbpAWMx+3bFrv2vnwmXrHbvANdnxcLIP5DeU9UxPz3RpJ0xfirc+HQ09S5vNHby+L1m5Ef/7cASWsX8CeezafQDvfTkWo9k32XmblbXrt7v2Kl/dl837xeGH4bPw8XcTsXf/QezcvT8/jdJNnb3CMV5eIO9AGYH3fbzv8++nYDD7URsxxSv/gI2I6yzao2xyyYqNWEO7Vhr1k/IP3KN0M9k/Kldh8Jg5OHgww7V70bINrt3LadO6V3zHT12SX1fx38qxrvuz6cHfd+Ag5i5aq6RQ/t8Pm4Gvad/KT99HTFyANeu2uet6Uf9oDOuzmGiTpzrIVhQX6C991jjcwXGzZOUG9tteV7/FbJdsQ2XPmr86v16qk+45Oiwnz01bd7uNpNKr/tnspyG020+/m4S9PH1QGwqOpUkzlzm70pj6kBvSTbRF5avHY1I37nDtGz9tibNJtUHjOlB/pQu0QZz1rzLIPlas2ezqr+sKBw+lY+jYedhS4J/z0jPZGme6vpXx73w+BpNnLtdXtn8Pps9d6dqhvHZx7lG/qv/1z4TJDjVWZIeqi9KKq4LatodjWOm+GTwN+p7G8l3GBV6mzlmRz3Mt50xdKszmNpHnjyNnubSBMaO6jJ2yCJ8OmATNTbpXdqHyFfSvVczh3K38dG3R8vXO5jSnaq5+j/P4jLmrdMmFHRyzmtvHTF7ENmc72xo+Yb4rcyRt6kBauksnJ8Vn30/mHD3NzSPip/IUVMcNnC9kR6qfu+GoF/FTWoURzF/sVqzZgtc/HomFS3PncN2yoMDcL7ay74Ad67rCXs7JaqM+ay1QOuU3ne164+NRnD936tIRQY6Ub9/8C0Z8ei/+cEV3jJu22K0VGq+y00Din2pDII29l0wCJVYUhoWGoH/Plli3aTv+/eYPGDlxHiZOX4L/fjgEg0bPQv/erSneyp70XgkJ9qNz67puYdEEkZwYg+AgPyZMX4ZNFBYN6lTEc68PhCb2rynevqAnsUGdCnjzk1FYumoTFlII/OedIWhUrxIGjZrjRKUm4glc9GtWSUalColYw0V8PNuSSYH26nvDuMAvgiaRV/g5KjIUYWHBeJl5xJSJgMrXgK3Oe0ODg/HRdxMwhpNh47qV8NoHI7CLi/0SiofxU5dCwlX5TZm9EppIn37te7fYBPl90GctDK99MBy7OcFXKp+Ax1/+DrsoDGcvXAsJh7IJ0Xj0P986YagJdz0nuIZ1KuHFt4e4BalG5WQsXLoeEeGhKFc2FotZ7vK8xfzojtAi8DYXmXJJsahYLh4StXok4DWKnE0U0jWrpbjyNRkfpICctzgV1SomYSCZSdjq+6IVG/Kz1YI3dOxc+NmWqIgwt8BpIXn+fz+ifu0KmEDBNmz8fGgRUB5q31aKty8HToHyf52TZPXKZbFrTxoGUEgkxpVxbRhHAVK9Ullo0n/kxa+hNCtTt7hJX2UuYHvFNSE2CgOGz3CbgH888Qmio8KhesykUMivJD9ModjauHWnY/jPJz/lBmA7Y3P/Uz5vfjaaHu5oVGVbJT7TuOHQ4ipR1bxhNdr6IOxgn35AcTCYLNq3rO02GFrU9u0/hFfeH4rGdSs7G3qLeWkRmMvNiWw0MiIUui+LImTkhAUIDvGjQko8HnjuC/coRjW2Uxsb1T2F/TeH/V5wYcytZe6rBOyr7w9DlYoJtPVDrNdgivpMfEKR+fK7Q52tiZmEhER4RHgIxeNcJ0QWcwEeNXERPJ/nMpOgGkhhqXI1Bpav2owDFAnDuclSfi2bVMfnP0zGOgogjYMBw2dCdqOFbjnFzXoK/x9HzXZ572b/qQ3adMh+/X4/osuE48lXBzgbfvW94Xj/63Fc2HO4aGdAjCTEJaae+e8PSOTpgvr1Yfb1IbIP9JcqOnrSIjdups1ZhbUbtrm+vv/Zz7GSi/YUCrcJnANkH3MWril0wVUes8lUdZ5D4fo92xEZGYZnWa7EYKUKCXj+jR/JMQs1OJYktiI4lsqXjXPsdE/t6uXw2IvfsvztmL9kHV5+dwjKJce5z99T5O+jUB9AO8yk8Fd5CoE26F3zkezj/S/Hc3O4SZddUF89z3nre9ZJ7d/Fcf/q+8OhcbaO4/xZjqNGnFNms23qi2jOPZp3FlCoSGRoszJg2Exs5CYwKyvH2WGtainODl/lnJLEuUP9O2nGMte2HJ5M/uuNQYiJjmS/wW1uXEUKvEyesRyyh8Uc50sovo9nc7L9PRTTsuX3vhjrxrPE/cYtu93covGoTc9kblRVb+UZxjlU88BuilNtYp5+9Xtnc9oQf/DVODSuVxljuflTG7Uxf/ylb1CnRjnH/dMBk2k7mdBmU3PiTgrG51//kUeuGW4sKi6M65PGrdpchXP6rAWrXbujIsIxmsJSdlygqfkfK6TEITQkCDu4+ahSIYkbvs0UthPRrnktfMXNzXjOR+qfsXxXOcHBfnwzZLqr+yCOofyM+EF9qDbKJjSvx7s5aqbb1LZpXhNvUGhu5FzLpPn/HaKDRXPWNDoM1qRuQ51q5ZzNf8c5UeM0kPCn2hBIY+8lk0CJFYXCXat6efzpmjNRs2o57mCXOjEYHhaKW686Ax1b1lGSUxa0011Jb5UEigrp1Ko2OjJogtEElJaW4Rajay/qgpaNq+PS/u2gHbsm9q7t6iOHC7MElSZZ3R8XE4m6NcujRpWyFDZcLHMAic6yiTG67LyPEppdeO+ZXRrjlqt7oRLFVK1qyUikx7QuJ6xwLrwa+Jee3Q5aSDtQMCykZ8plwJfBo+YiOTHaiVh+ZXnl0KVtPfTp2oSeon1YunITJCD69Wzu2lKvVgUuNqlK6ibadHqtJPb0C+9OFMadWtfhQr2dE9cmitZMN2kmJ0WjRuUkVOZEqBvve+Zz9L/+eSccJb4UFwghFLG1qqegDhe6iLAQaIKexEXj3DNaom2zGlD5mkw1gSYllEGdmuUQFxMRuB33P/sl+l33rPOMaRfbu1MjNKJIXbxyA5KTYhzvGy7vhhaNquHGy7phCRcW3ZyVlQXtrDOzMpGSFIew0GDcdWMfTsbBWE/hIU+BRFEtLmpiq3IlSCqXS0RIcBAqlU/EEHpVDpGH+ro+OdWsmsx+80GMwkKD0KxhFagvgyhKVGbBQIcWNKmf07tFwWj3WenVp1qAtKAcOHAIY7g41SanLC70Hk1DGwsl7tujKRpyE3J+n1ZuoVG7aTZO8FSnwJ1Mr86Bg4dYpwxos6I43afQq3MjJ7I3UFBps8JsoTLjYiNRnTZYmZsClfWvNwc5xlpUtBjpXgUJhd30RKi+FSksJZLkkamYkoDIiDDIG7eK4rl5w6oIDvZTfMZx0Ux34nrM5MU4q3sT+FSAMmPw+3yOl8aAhBmjMJsL6e3Xn4Em9SqjX49mGEDRkcWNksdZq16t8ijPBRRQzQEdc82ct9rZaybTaIOm8aJ2duOYCfJ5WElvvRZc9dvGLTuhxS8lMRb6W0tPlISz7PpMjod9FBkbNu+CTiMy0rOU5IggzhqfZ3As6oJESUNu/mQLSfHRijpukAfuJW7q/nhlDxyiR3Tz9t04u1dzt/AncOFeQZGpvtBYq8GxpE3TMo5NzSGtm9bAjfTgSIx5bFP/Xi14X01cc2EnrFm/1ZU5lZu+s3gEeOt972DV2tw4XVhAEdmmWU1nH03qV4a8YooPhGSOGZW9l/06jBusBrUruksSZz06NHDj6OKz2+K7oTPdeL/qgk7cBEziqcZ6boqXYi896efRFtXv4uNjn1bPs8N42lUNblzVPrVNfRMVGYoYbp6SE2OwZ+9BCq0MBP5ka8EUR7KHFNZL8cezOW2m6nPu1BgJCw2B5hmNEdlwOL9LXK3lRtvvP2xjmsOUp9LKA6g5Qt8VzureFE3J54KzWuOrwVMhu9KcLfaam0Zws7Jnfxo0jiWm1dbqFPGh3GRdf0kXqD1ruWmYvzTVrQFqbxI3mWpLdHQ4heUOnHXNM7jqztfoyFjKfJSDSga0GaxOZpU4t+t9EDc7fbs3gwT59Zd0dXOBxkBQkI+b3YrQqVXuncDYyYvR47In8PfHP3aiUvFyOPz98U9wRufGKM/Nw4y5K3Ed6yinQUfO3zotUbpAyObY2UlBKpEvhvJ86po27X2ufhoPPP+l21grzkJJIfDL6snp9ZfdUNxSx3KneX6fNrj3tgvw6N8u5eTY1e2cF/K4XiCHCgAAEABJREFU9MeRM/HN4CmYOGOJmyhORt0PpB2id2cbmjaoituv7Q1NWDu4U/zg6wmYNnsValPgVHGCKIfesxx6YHIHvESLj5N4RkaWm/wyKUziYiLRlaKssHppYl1AL5Q8QbnXc3hkwe01c9R35aX3o0MWj7dVquI1sfp9uV0sb8q2XXvRuU1dBNbi9LzFzqVnNT3PQ2ZGdv4kFcRJ1PNyF90sThY+v4cELlqrefz26H++wcRpy1Cdk2FKUizyqqVijwgP3XUBPnn5NmhXO5GCDz/1xzpksv6BzFS+j+Vr4g4qRFw9cMd5+PSV2zkB7sckemqCg4PYNg+VKEzW8qhS7c+hkAoU6Wf99VmTeSb5V+FOXMfGEhDP00uylxN9z04NIYGqdAWDBFnaoUPI4H26fstVPSERsY+eGb0H0pbjxNuuRW3c8/Tnbmcvj2jgmt612x7OY2H1fQLFvOJ+KqgNar/sRnXWAlGbYlX3SPx4nkc7y4Lf50NWZhYOHcqE0qlOt13bi4I3hB6yQ5DA1D0Kuk/evGX04sqLmsgFi+h16ZhwG23881fvQDhF+wR6swMJZM+5wpqCiSZy7UWdoYU2iIvVZee2gzwNQymcJejcPaxnDS524+kBV5vq1ijv+spdO85LFj1OSqvLnufB5/OQSfvwgZ/5HQX+tKGQoFnDfs+ireo+MctPwvS83eXRvX19yLsyZPRcbn7quCQuPfnpC5sDML3eW3JDIY+ReMkjBv4p7Rgez0uAaPPAKHRoVYebk/F4iV7SmfNXKeq44cCBdFSkkN7PI0eNvaPryaKPuTebrjXVRxeC2BD+58ap2qo42bTP59NHqM5fv34X7r71bHzN41kXyReJJ5WVSRuWQGhLgcjo/P9CgoPQml7ZH0bMxoz5a9C4XmV3TXWUzeiLylX9VBdt1sLDg7mZS4P+jwQO0rMqu1BaZ4fkKTv8y019nB3q/kDI4qY4jYJYdcliffpxg1NwjOtkgg0MJHfvyrswm1ObJPZdIr6of1S+6qf8u7WrR7GVyCvH/ifvb28Ke3kyA1d1n+d5EPMgn99Fy+704XD7RQBQ/gmcE9fxxGoDvW7/4ClB6sbtaE6vvnjqnqNDRW5mvv7fXXju/y7Ht0Nm8HTiwNFJ8r+rLdnqXMb4WDirxU9waIL8Pvc58NKxVR18/87fcFHfNnjlveGublqvqlRMhDZwSpdVYEz5fb4jNma6rnHeo2ND9OnWBLdf1xvywGeyH3tTVH7zxl3oxY33V4OmKqmFUkrgSKsqQY3UYNGOf9qc5fjs+wl48uVvcN+zH+PV9wfjxTd/5AQ9GvMWraaA244feJzy0jsDucNJOwkt9PDGJ6N5TLLLedaW8agrKjLUCb229G6F0ku0iMdjKmgrPQDf8Qh52469GDxmDmpWTUGz+lXcffq8gzsyeWlQyJ92p1ed14HeqyB3tVzZOJThrnoVXfpL6PG67YH36XU55K4VfNHkNHzsfGxlmTPpaalND6KuDxs/D327NUUQj7r1XWHanBWsy0ZIfEbyGEuCVh6YuTyq1bNKU+lxkOdDaRM58akOmmR27NzrjhSaNKhCr1AodIynNIUFeY+2Mv3OPfsQGR5SWJL8uNjoCE6mVTGDHh8da6h81WcoF+8ECpf8hHkfJAR0BKxjkkges0nYaWKWh2DDpl2Q8PiOXg2x0O5eC7FuDQsNhoRs+bKxbMdOaMJPTIhCk3pVyCIVu3ikpHQFQ0N6TSSGNaFLMIycsBCbt++hh3oZYrkxCaTNyDt++Qs9jxfQaxJOT0Xgmt4lIteu3wF5ez0vd2FR/PGChJYmex3r1KYY/HboDPZ77vNLOuraxaN+HRF14oIgL6kWx+pVkhEc7Iee90ulh2Tpqo1u0RbTNB7F7+cxcyYXYgmATG5S1tCrcbzyVd+tO/ZAjONiIvOTSVAn04NThcfcMTxKfO/LcciiGFOCSuUS3NGkFv4EHscqTqEVBcenAyZBHhPVT3E/FeQd+WrgNOzkpkvH+PLgzOWxaxxtMTg4d1wE7q9FNhf1aw2JZjGQrUqQyDsvb9lOcpIXRunr1axAD/cO570smxitKFTlBkHzyep1W7Fw2QaK63SUo30o/JneSonjlo2rubQS6RqH/end83GhlqDew+PWjjwpuJ0iWoJACSXCdNSvzwVDF4qUay/uDB3llokMh8IcHsuqfzSWZLcF0/u5+Otof/y0Jc4j+uE3E1CnRnnkUFh9MXAKbXgXdGSenNcWlas5Z8fOfc6zHcirIb3oGzbvQK1q5bCKXtM167YHLrl3mWN7bmjGTl2MLtw8RkWEuvi2FI/KXxso9UP3DvURGhqMr1h2f3q7df0ceizLcA4Zxg2PPP/qgyoUI+rnD7lhVl1dZnkv4i6Bl8RjZQlred7VTl3O4kZOzxWLrUS++l+hIjd7yUfZnDy0OuFITIjRrS7oxKQRBW1QkA9VaJ96xs+JTHf18ItsexVPe5pyTj4cC3w9aDq2c87SM9NqVzN6u0dMmO8eF9DGQO2NLhPuNhiqTxK5L1u1CQcp8vdxbDVrUBXytspOCuYb+Kxxsp3z8/Yd+5yzIqjAnBxIo3e1X/Y8mhsQnUh8x7Hfuml1N+8o/zD2gdIFguaIrZyTtjLvCM61PnaobP7uW/o5r7tssTG5uHlj9wF6d5ehGzdIgfv1LvbyyIq7PPopiTFQvxw8lI6t2/e6sRhXYB7QPRZKF4ESKQrTaKBDxszG0699g0GjZkGToHbq5/VuQ3GWie30iN10WU9cfHYHutgr4O5bz4UW7m+HTvvNvafBdstVPTBn8Vr3XNi9t/V3XhQdNcxasAabt+zGfbefgxgulBXoDWhNoThl1gqc3bMZanPhali3InTcN3HGUh6FRkJHW1p4Ch4lasL/94NXIY5HLjo60sSggXkLj5tW8UhuLY+6nucuMzIijEIrFH15tBZomI5oqvP4b+qs5Tyybos4Ci2JhTefuQmavFSWjpWVvhMn/m1cOHZQnP795r7QRH77dWfg4MF06KjpPrZNE0C75rUQFRWG5as3QUdrOnJ+4h8XYw09hnre5p4/9XftVZ5qjyZ6fW7EtsboPk6YnVrVRYu8RVXXJOLuvOFMxy4kOAiXUwCH0Rt1xw1n8HIOZpOlypeHS0fMOqr2+Xy44twO0ETVmsdoiRQcK9dsxmU8mm9KgXrjZV15DHXA9f819FzpCPuS/m0xhSy0CPWhKI7mZN6fC1iA41UXdOaxSiyPq2thHBdDLeiXn9OedYCr27k8ytbkqrIevPN8zFu8jsegh/BH2oB20Hff2t/1k/K98ryO7r4/sB7qewnZTm3quLjAi+xANqP+bM021GBfBa6FhgRDTCQE/T4fVLa8ktdTQMSw3nou9MZLu/L4OsHdosVs3JQluPCsNqjL47OIiFDcxGPyKTw23k2RIk/Rj6NnQyJIz73to1ezffOaFN0robpOmrEcmRSHz//fFYjivX6fh4vpZUig6FIBbVi/WrRZLXi96EENbBB0LYgL7g2si7xiemRCbMLZf7JjibGrLuiIa3mkqQfXz+7ZHJK/EnOyJ9VHeQSCj4uXBHR8XrkdW9Vx9TmjSyN0aFkLEkNdKaQk9mNpzzp2FT95xBrUqoBqXPhVb+UTzzGj8kJ59CgvtY6VV3LMyKssW7rzhj5Qmj9d3YvjsDU0HlTnsLBg/OOP/bCC3tNtFMHP3Hs5JHwCddS7xqHG4xk8er//z+e6xbIFPUIScfLmaFwrXW9eV50kSNUXigsEjaV69JJqse5PUam5S3VLo6CQ4NVmIpJ9ofQap4GxdBaP2+Njy2Da3JXuUQjZtt/vx7m9WzqbjOVCrfxkh/3z7FtCSMfK8pRJqLdrUQutmtTABIrLWtWS0YoCQ+UoyOZuJROx+dsf+roTBc1DslG1+Q6O1WlzVkH1ufr8TjjIzUVr5qXNUkeKYZ2YXNhXPOMQQvayQ/2QRnb40F/Od3HKu3/v5ioO6h+JbfEWJx27ugt82X/gkPsBXBWeuMj26rGPJ89aRo/kfhxtc7Ir2YnyDuX4ue2aXm7cXnhWK1Bb0tZX4U/0mJend65nh4aIJycW4TxkV57fAX9jnwdzA9Uxz+Z0rS+9ltqQat7UYzgS25rjZtN76vf7cDXtOjQ4CLJD/WBl67Y9kK3VqJqMe/50NvTsovrjxku7IYjpFc7o2kRZu9CL3jZtxLbQaXAP51iNPXch7yUlKRYN61Zy32pXT8FZ3ZpC47wtx27XdvWxj8f7l53T3l0vT2fBFZwTlUdvjlHxSuAY+NPVPVE2MQYaV57n4eYreuDAgYMQl2qVkzCWc93l9OjLY+wyynvpw3pu2rLLbepqsj03sA16/lpjagXn2pSyMejTtSnO6t7siA1H3u32VgoIlDhRuJ+G/danIzB97gq0b14H99x2Pq46vwsnsfpoxqOeIO66qvNIU1612QtWcwc9n5PJAfTq3ARzuRuX4Pmt/aaBJE9PTw5CiQXP86DFrx+FX/uWtdGAXiUtKKqLJm9NMvVrVXSLiI+LvcTh2VwoNUmHcgLVhKzFN7decEe09bjIe57njv0k8nRNE35vTihadLQ4Ki44OAg16BnSZ4Ugtr929XJOKNYgB89j3bgb14KuRVNlVaBYZbSbPDuyvj15XBBDEav7w0KDc58z5PFBSlkeCzNSDz8rjYLEl8qI5wKuIwZNps25k1Z7mRRqbwS9dvqcFB8NHUXovkac5IK4iCleITg4CPK8SEBoolX9gvw+N9Houa6zujeFyldeWhxVL9Vf6bRoajFXvsq/bh4rtUHH45o4JaJ8Ps89qN6PorkNBY5Yh3LhkMDUvd07NHD95vf5nIdSfaJ+qM5jTldHstR3z/PgeZ4TEGpzN07MmoQlUmpy4vTxmvJV3SQ86rP/fT4PEdytazFWXoEgMZBIMavvaoMWD31WCGJ5YhISHOS8ECo7iHFiJTGhBVXlKa3SVKmQAD2L1qB2BVc/xScnxaAf7VBtU13K8bvqq/YqiE8cF0bZsPLTM2Z6nkr5eZ7nPFDhFHfKqxyPwnWPgmza8zxF54cE2oAWLNljAo/CPc+D6qz+FEMJCOUl+8yiF3HMpEXu2DSFdcrPhB88z4NsVmn5FRIhqk8Q7UWeDbVRbHVNdqR26XNKUqz7YUgMhaIEjOd5zqa1OOu67KRHxwZQ/WLpzVW9xFd9pYVOddZ4UJ2VPpb59OZRotjpXsUVDBqHKls2npzXBr0rH9VZXJW+aqUkqE7acAX6S/EKGktKL/uQmNQ9YRSk8h7KtsRM6RQ0TiPyxpLq3IYbzL4cF/qhhI9t9fs8bnYj0IvzUEcKszB6pZUuYN/q62huJlRf1TvI73PPpomnnnPW2FM5CuLdjBsr2ZvqrParnuU4B3ieB9m67KotvYZKExURhib0sPl9Pnpc43liEEahFwzloXzFRWNYLGPy5pZw2lXNqikqztlrAm2mF00U3NAAABAASURBVAW0nstMToxx8Xrx+3xoWr9y/twh+3P1DQ5yc2NBm9NYkm36WEe1T149la+yxKQgryr0XCpeZXie5zZL6nN9V/+JgfJQnuoLlenzea6u6ouzejR1jxsonWxJLFQ3edt0v+fl2n9/iv3mnBMb1qnIccwjWp8PBZ/9kw3rPs1TAb6qQyBERoRyXop2Xz3Pg+Y3jdWm5B3EMSFb1/hVAtmvxobq1JHCVvm25SY+jKzV1tpcC5RObRJ7zSWtGleH6qgxqmsFg1gqD4VW9OyHcn2S7ei7gjYJwcF+1OAcGUR7KnivfS4dBEqUKNSzHq99MNS55u+68WxOGo2gCSC/K3iOo2PlsonR7tfIE6Yvdl7EzwZMoNjw8+jUl/9sRf49p/DD1ed3RHho8Cks4disb7ykKyfnoGMvHBVTs0oK/kTPgI+T3lGX7GsxJ6DJ+JG/XJD3Q4vjV5brCc4/s7XzhAZSSYhosg98L6p3n8/nPMW383g1iEK3qMr9PctpT8+chOSpqoNOR+TNOlX5/175RnAzdc2FnZ2XLVAH/cgmIOACcafi/fqLu6AOveOnIu9j8rQII1AMCZQoUbh81UZs3rqLLvG23JmGuh1cQaY+CpwEHrGsTt2Ki/q2x8X92iMlKRZ//+M5WLJiAz11fsTRS1LwnlP5Wbs4z/NOZRHH5C0Pqef9fJna7WkH6Hk/n/aYQizidyXgefQQ0Y6D6DX4qYp4nkdPhXfEOPG8I7+jiP7c2KRnKDj45zcsRVSlU15MWGgw/L5TN8Uqfx3VnvKGFHEBnucdY7c+zu2e5+FU/2nODj6NbPRU87T8Sx6BUzdjnQIWy9duAjgv1KCXC4X8eZ6Hnjxe1a+/vvhhInRke9u1fTB68gIMHDUT5/dpQ49hUCF3WpQROGkELCMjYASMgBEwAiWSQIkShXoYu02zWtDzHMejnZwYi5uv6IXVqVvw2Etf4dEXv8DYyQtxbu/WaFSn8vFus3gjYASMgBEwAkbACJwggdKZrESJwv69WuK8M9r8bE/Ik3jv7Rfgnj+dh7/cdDb+744L0aFVXQSdJs8y/SwgS2AEjIARMAJGwAgYgaMIlChRGBYa8pNewqPahtjoSCTGR7t/fuDoa/bdCBgBI1AYAYszAkbACJyuBEqUKDxdO8nabQSMgBEwAkbACBiBU03gNBKFpxql5W8EjIARMAJGwAgYgZJLwERhye07q7kRMAJGwAgcTcC+GwEj8KsJmCj81ejsRiNgBIyAETACRsAIlB4CJgpLT1+W9pZY+4yAETACRsAIGIFTSMBE4SmEa1kbASNgBIyAETACv4SApf09CZgo/D3pW9lGwAgYASNgBIyAESgmBIpEFHrFpLFWDSNgBH4/AlayETACRsAIFG8CRSIKQ4J8yMnJKd4krHZGwAgYASNgBIyAESjGBIL9p9bNdhJE4c/TCwnyEBnqg3dq2/LzFbEURsAIGAEjYASMgBEogQRC/EBk2KkVUr6i4CIxGE5RGB/lR0IZC8bAbMBswGygxNmAzd22fpkN/K42UCbCD7+vFIjCohCeVoYRMAJGwAgYASNgBIzAryfg+/W32p2lhIA1wwgYASNgBIyAETACMFFoRmAEjIARMAJGoNQTsAYagZ8nYKLw5xlZCiNgBIyAETACRsAIlHoCJgpLfRdbA0s7AWufETACRsAIGIGTQcBE4cmgaHkYASNgBIyAETACRuDUESiSnE0UFglmK8QIGAEjYASMgBEwAsWbgInC4t0/VjsjYARKOwFrnxEwAkagmBAwUVhMOsKqYQSMgBEwAkbACBiB35OAicJTR99yNgJGwAgYASNgBIxAiSFgorDEdJVV1AgYASNgBIofAauRESg9BEwUlp6+tJYYASNgBIyAETACRuBXEzBR+KvR2Y2lnYC1zwgYASNgBIzA6UTAROHp1NvWViNgBIyAETACRqAgAftcgICJwgIw7KMRMAJGwAgYASNgBE5XAiYKT9eet3YbgdJOwNpnBIyAETACv4hAkYnCnJwcZGRmQe8Fa8hopGdk4lB6pnvX94LXf+6z8kvPyMLBQxnYd+DQzyW360bACBgBI2AEjIARMAKFECgSUSihl0Hh9tpHo3AgLZ3C8HBNDqVn4N7nv8bN//c+/nDf+3j69UFOIB5OccynIyK+HTaL976Hux7/DCMnLWLeOUdcty9GwAgYASNgBIyAETACP0+gSEShhN/IyYuwcctuDBk3HwcOHunRq1k5Ce8+cz3eeupa1KiUiHWbdmL33jQsXbXpiBboe1ZWdn7ckpWbnIB89K7z8NTfL8DZ3Zu4e1M37nBp5JmctXCt8yLOXpSKSbNWYPLsFdi7/6C7rnqNnboUU2avRHZ2Dlav3+7SuHRMqzqk04s5mdfHT1/m8nE35r1s2LwrP73uWc/vurRzzwEMm7AQi1Zs1Fd337wl67Bo+QaMmrQYaYfSXbzKXLBsA4Yz7Z59aS5uzYbt0P36Il7bd+5zQnfZ6s0YPGY+1DaJ7LUbdhxR9qatu127Vq3bhqlzV7k2ZWZlKRvsY3vVzgkzlru6KDLAY8b8NY6h4pSH2qGg67pfYn7avFUYN20p+y233ivWbkVmXj+sZX0l9Nfn9ZnyUVCc+keeXH3Xu9oQaOdG1nff/kOubUtXbcagMfOwNq/flF4hnRuJxWSoMGbKkvzyM+lxnrs41THeumMv8wD200s8btoyzF+63n3X/WKltigsX7NFUchivdUX6oeAZ/kgvcxipnQKAfvQDZu37YHK0Gfdq7rs3nsAU+aszOe/lH2jPBayf5fQZoeOX+D6Qveo3arTj6PmYgvrqriC9QrYjHjJDlX+1Dmr6DWXVx1YvmazGzOBe2Vzul/57Ny9H7p/x679WJm6le3OgfguZR10XfUO5Cl7UVwgqM4qS0Ft2UcbUV019oax/rIjfVdQvymdwiqWo7YGygjkl5WdDbV/HO0kjTwVn5mZ7WxxzNQltLEMRUFjQvmozN0c44oUV9lhYBxs2b43n63SbtiyC8pfNjmS40dt1H26fzLHs9Ko/1SvtIPpmDF/tbt/+rzVkK0s+H/2zgQ6rqtO89+rTVJp33dZtmzLi+R9ibM6jkMSB7ISAkmgmxnONDSn58ycnqFP95yePswZGqaZZli6aSBACEtDMhASQgwOzmbjOInteI8XeZUla9/30tbfd+VyZMeO7bQl29Jf0a2qd99df/e+ut/77pNTUc3vnlZlcYyO8RrROA7xQor2Q9ei2hbh9e4S2osRMAJGYBISGBdRqC/fEzUtiI0NugVWX8CjWUe4+EtUaMHTgpIYH+u+xNe/vm90Muh44JTQcYsVF0yJi58//ya+9sMXsZuCoI8L0m/W73CLfyVF3itvHHALyvpNexHw+7CT4lCLToTb1Y//YgMiAwM4yUXn+09vcOf9TCMBGI6Lgc/n4em1W1HX2MbFthfff3ojF+uB023aSWGya38VwnEhpmnHjn2VkIj7l5++goRwDP7IBVJlafF64pebKFhOop/t/9I//9Ztdb9B4fkWxUVcbAhf/s5ax0bHVafE0e6DVW6xVx9fIouMtAR8j20+Xt2ILbuPQLxUtwTPXgoS9ev7T210gloi4V9/86YTu8+8+DZ66ciqbT977g0XJ1c1juNRQUHz41+/7njtPsDFs6EVPs/Db1/eiUhkEL9m3uPk2M3F9ps/Wu9E5cYtByCxKBBvUsC0tHdhO7lW17UoygUJW4kjjb0i9K4FXUJXx3s5VhIteytqnCDMSk/Cs6yrq+fdG4Ze1vmjZ17HHi7qmhffeGK9E39bdh+DFnwx/taPX4LEkeoKxwXx9t7j2P7OcVWB7XsrXTsl7F6lqKQGoJu8Hzt4o+D5PPyvb/0GrRTwEhlvUxzHxgTxm5d2oL6p3eXXi8TaL3+/zTGTMNvGdE0UYa9sPuDGPRj0403eNHR29+JHv9rk5lcw4McPOFfESHx0Pj87BT99drO7IVAZFcfq4Wcbnnxmkxv3ptZOaK5oLmx6u4KOeh82bj2I32/Yi/SUBPyYHCRWd3LOKb/aJhGtOXeM80FibJA3Ns+t3+GuEwn8bz75kpv7zWzvVgp75YmGTdsqKJDg+iAe6ptEvNqYkBCL/792CwVcreu3xJrGRdet+iMBqWsxWpbej1c1YRevhRgy/NaT6xGhuNJ1eZJzIsLr+6uPr2OfInjp9XfQ0dnLG5U+fPXx37vrSjdQEr+hYADf/flrbNeQa9cm3sSEyDLo97ubqZ37K901+i32S+Om7wxdzzGhANa+usuV9VPOb82xgN/n5q4eS/ktBfmTnOMaD93M/PrF7Y6R+hPtx05yffyp1yBRqf5YMAJGwAhMRgLjIgq12D56z3WYV1qAR+9dgXgKrtGwO+nybOVi+wYX1xN0wCTGdH7foRr8n+/+Dj/hYtpJV0lx0TAMuIVldkku/ttn7sBnPnYTJAYLctMgYSfnqILu0J03l3GRAbTgzJtVgMy0JFfEidpmaJHNTk/ClPx0yM1RO8tm5CE1OR5Kq8Woja7Q9ClZKMpLc8Kp/ZS74QrhS3ZGEubPKsRUOpzAMLS4FDJtEhfWGVOz8QIXK7kVyUlxuGtlOVZfPwfTCjPpANVjAxf9OdPzoHNFbPd+umISuxJhcje0sLMKqI4H71wMCSs/hYTcIQ+ea7fqLshJVTIXymbm4fYb5uBja5Y6ASe3VHlV59DwEAVPhytHiSVeUpLCSGHbdCynpWxGAebOyEcg4HPuTm1TG8Q4PzsVcRS/TRQvWljVVrVRgkx5h+gU/eL5t/CP31+HtXT9BunIKf7scLSqAcoX7dusadl45J7lztGR8Kxr7DgjS1Z6Ih68YwnuuGkuptFRrqVzt7hsCtasnOcE3xCFUBtdVo1zblaKE0HqkwpRefNnR8cG6OcNgMZnNplnpCagkMyPUfD29PY7luWcnxKayhsNuVnJqKOrWccbg910e+dwfuhcUmKsG/fymfkQR8XpZkZu9S3LSpGWEk/nswkjbS1HZ0+EYr2bNw1dSgrN8bjYGKgdAYoeic+sjCSWWYCUxDDEWG7oEvZV4l3pJISVeURMV6OyesQRV5zC2xTEupb0WXNbeZbOm4oScvM8T9GnQ8Dvc+Oq+ZORluji5XJ+4iPLsWJBCT790Rt5TVS5uSI+5TMLoLmqdivxUTqGuja/86+vorG5E5rz6ruuj7ysFEi0yfW+8+Zy3LZithO2FbyJU15dnwnxMbwWE+DnfL71ulm4ftF0N98kTgPkoXalk+Fc8k1PjeeuQR0Wzy2GPudwTORoanxnFmejjG0L88ZqiHMwQjF609KZLk7XvOrTuYDfh0OV9e5mMzkxzolLnVPQXNV3zdSCTB1aMAJGwAhMWgK+8ei5jwuSHK37P7TIOWjRhSVad1pyGPeuXoCH7loCpdlFx0HnZvAL//OfXAUtMhvoTikuGjx+iA/HQIsLKJBi6VDoy92/BkQIAAAQAElEQVTv82Hh3Ck4wC3JOgoIiQ4JlzguGgEuNjj1IwdB7lMjt2fb6Vw8cMdi506cOu3e5OpJXDZw0VM6LfDhcIw7d86XYTgh1knXSHmU5p7bFsDHBcljG4kBCoGAnwJz0DknzdwC1KI6i+J2WlEWuK5BW3diICdQZUgMyN2QuMykSJJwVPy5glgr3vM8+MhCTORgyQUqzE1HMDgy5IpXG30e0Nc3wHqHGYYg1wWnfiRMursjdLI6of4vnFOEpIQ4aFtQ7p3a2EQXSslV130c3/9IcS6nU+JP8WeHw9x6Vj65n8TlnLtn1m1zYi6bAv3svnme55h5nge/36PuHsbaV3fTcdoHjX8q547yaHw1Vn6fD3KQxKqVgj4U9CP6oz5304lsorBVf8ooOPKzKSQpYGNjgtFkZ7wrfiVFy9t0HeWoTSvMOOP86AM20bmsYDP9Ph/HeAi//N02yMUMUWSnJMXzBkW9BjRH1A7NBc3PPjq5o9mrTxoXzQ+NU3FBBsVdlqtOgloMRzPWHNrBNt56XalLM5Xpxecff/Ai3cY9bmzdifd5idA9D/hH5kcoGGCe4dPtDXDOjs5alJcOXZvL5k/Duj/ugRPG7Hc/t/blEndRBEuk+QiFvxyrkOMht1bOssYKBNXGm6zHn9qATXQFE3kjFc8bjxFCOP0jB7Srt8/NQbGYzuskJzMZmp/hUTeYATKWCP4iHeCfPreZ19eI6ywRKnGq8Vu3cS+iwl4VaJ78ivNv4dwiaKwVZ+FqI2DtMQJGYLwIjKwA41XbeerRl3trWzddlE68we1UOS5KqoVxgFtPQ3SD/L4zm+p5HhbQBdK2n9yBbXRJZk/PdQ5XCZ2RdRv3IIUuGJhu655j0OIv8adtVLkoWtTCXIDKS/Mxk46etshUn+qNhoRwjHMNJU4lCLVFenaaaFr3zrrkNnV1RbBs/lSoH1q8uVZCAuBIZaMTWIqbWpiJ5VxQUygUrl9Uwi3PSshlkfBZubwUcmwW0SVSuU0tXc5xWkBRFhWKij9X2ElBLZdmP11HcfF8Hl1SP+66pdwJVrk+yhdLEbRgVqFzVGopnjvp1lZzG13uks4riE9ORrJzNpeUT8G23cfdwh4bE8BH71zi2igXVWmp1rhID/L8MB2fAfh9vpHos17llKpvEpjKI3EmDkvnFUNC8azkTuDpMQDnjh08iQxuoXd29eL2G+c691auqcTeT+gmZ9LxkmuqrfSDvCnooTCRA9dFYdtPB0niYA5d0Ey6xcsXTIOcac0JPQuXRlfq7Lqjx9cxrbbyCymEJIqj8We/i6Pq7qbwrKWzmJeVCr3LBdPYaQ5E8xRkp0H8Y7n1qef9tCWcm5kSPe1EVsmUERF4M50vOWN61EEJNMfE8BbOEx0ryPFcc+s8yBXT8SDvLjQPPv3gDbiDbrmP80Dx7xfkxL721kE6qoNOdE+jAG5o6nCPWOhaGJ1X14GuTb178LBl11Hs5fgs5g2ZHl1IDMe6G4gqbh838cbhnYoaSKiqHTOLczCvtNA59Rr/OrKSu5pPN1pby6Pr0WcJTglBjZGuFT37p3E7zJ0AuehKEw0trd14lG6ndibCowRjEd175dG1X0iHOJpebevnd0zp1JxolL0bASNgBCYtgXOv3OOIQ87ETH4hv/rWAWzcWoFSCrQFcwrdtpq2dRUvYXPTsplYWl4MLezR5hXkpEEC6tk/bEfQ78cDdKo8z3NibGBwELOm5XCLcQBH6E5F+MWvB95DAT+++/NXnUD60wdvxIa3KvDG9iP4/GOr3La2FqBFdA1Uh+d5uO/2hXhr1xHntnyI27LRRVfnJYhUhz5rcZpRnA216e5by90zebUN7fjk/SughTAtOR5V3LLesOUgPvfoSqRSDK5meZ1dPZALeP3CEidOtUWn5+tUpsRtXnYK5P7oeb11G/a4bVQtcNrSzcsaERFykbTgKo8Ervp58FgdPkbnNTYUpKAsxtNrt9D5GcJt1892bpbqEdstu4+6P9Bpont2HcWP3KVQ0I8bF89AKBDAR1bPp2A9jt+9tgerb5gNbb0tmF3kxLfqUzkSv9OnZLtnHDdyS3wZtyzlwi2jMPY8T8ngeR7bMYXbfwnueFphJsTgzlvKcKSqEc+/tAs3LZmB1OSwOx990ZbwviO1eI1i5bH7VjihsYp92MD5smXXMdzP8ZGQVXvVby3wj927Ai9t3oc8ioyNnFN6RlCOlMT4nRRIOn7+pR1uWzOFW+chCrNSzkEf26itx1SOVbR+vcfGBN2W7i0UZ57nIZU3G5qLOqf5qL7qswRpC29uxOr+2+mKc4v0EQoU1buW7qa2USUqNWc0P19lH9Q/3dyIR5SXBKTqXLOynO5VyI1dSVEmSgqzMJ1CUflVX3TO5dI1k0jM5baqxkdta23vcdeGhHImt8pnleQpy+kwb1Yhyw6649l0qdUnxU0pSHfzMYV9VDu0nfvQXUudg6w2zeX2eZg3UyVFWVD7JXrVzrkU263t3di84zA++8hKN84jW9DV0B8JyVUU10WnROMft1W4uTiX5X3mYzdDx7sPVLubl+g1pvoDp5xL3QTo5kDX+uKyYiSEQ27LWgLP7/Nww+LpkLup/pfPKkAw6IdEs97FQy6srqP7Vi/kWMZhSXmxuw4+dNNcfJTXia7RRWxbDK8XB8VejIARMAKTkMCVF4UUaR+6cS7u4+KucAPFSJBxGXR9dKywmiJAC8VSio0AxV90nLg+QwvZw3cvdQtMgPm0tSknIYtukBZQD57bdlM5Ch+5bQG09aRFICcjCQ/csciFXC6oKjcYDECLgz4raFG9nwv8Q1w4SikyPc9TtAszKAK17auDnIxkzOSxTs+enuee6bv7tHPjQcJDAvajdy527VG6GIoRLXZq/3UUhRIYc7m4arFXmVp45Z7Ecetb29DaWr95WSkdsnSojjwKRqWTIJxG51GftSjey4XvPvIUQ9Wj/nz8w8sgwSPXSn2XOFQapVW/xErpVIbaeiMFmhbU9JQEbu0vdFv7cqg8z4MWa42R0s7loh4VOipPYTnFpUTFcjqhPqZXOr1rIZaA0/G0okykJochsSwxr3FQ+3Ss8y4QdWxMwAnhEW6Z8DwPEsNayNdQNClPKkXc1MIM1065YuHYoCv37pXzoPYo6NnCUNBPMREDCUM9c7mMojWd/dP8i40JOvEuV250G7QdqufNJISivFWf5qLaGOB8jIrCgN8H5ddcUf90XmOpZzrVBj07p/HRnNGxguJSyEECRvNBeRbSEVZ7QpyLq1bMgsZuBecHu45zzTkJy+vpNvt9Por2MNQ21SvePp9HdzXRPT+osqNh/qxC6FlFHUvYq08a0xsWTefcXQLVq/rVFglSpVP6uZyfYTpwmttqvxhrrMMUihJYbj5NzeE4gW2Jg+at+l+Ym6oioH4on4I+a87r5k/M1nA8daOkspRYdQd4TetzQjgGH141n21byv4VQzdOYq38Cvre0Dy8buE0Jw7VF11v6oN4xFDs6eZT46Ibnygb9TeG16Hq0G5ALOeBPlswAkbgshGwgq4hAr5rqK0X1VT9MUUo6IccOi0WQX7WYhLNrHN/89m7kUonJBo31u8SAg+vWeoWq7GsKzcz2T2wP5Z1jGfZuhHQHy9cap2e5+FhiuB4uknRvBJ++oOE6PHFvg8PDbttcYmb98sjQaI/iNGce790ds4IGAEjYASMwNVKYMKJwlAwADkf2tIUdM/zzvhLQ8/z3NaS59GGUoJxCHIi5FCMtWCQwyKHaBy6NC5VBOgSFeWlX3Jdnue5Mfe8d8dY7OWaXWphck3lkMoNe7+8mndyKz9IHe9X7lV9zhpnBIyAETACE4rAhBOFE2p0rDNGwAgYASNgBIyAERgnAucSheNUtVVjBIyAETACRsAIGAEjcLUQMFF4tYyEtcMIGAEjMK4ErDIjYASMwJkETBSeycOOjIARMAJGwAgYASMwKQmYKJyAw25dMgJGwAgYASNgBIzApRIwUXipxCy9ETACRsAIGIErT8BaYAQuOwEThZcdqRVoBIyAETACRsAIGIFrj4CJwmtvzKzFE52A9c8IGAEjYASMwBUgYKLwCkC3Ko2AETACRsAIGIHJTeBq7L2JwqtxVKxNRsAIGAEjYASMgBEYZwImCscZuFVnBIzARCdg/TMCRsAIXJsETBRem+NmrTYCRsAIGAEjYASMwGUlYKLwEnBaUiNgBIyAETACRsAITFQCJgon6shav4yAETACRuCDELA8RmDSEjBROGmH3jpuBIyAETACRsAIGIF3CZgofJeFfZroBKx/RsAIGAEjYASMwHkJmCg8Lxo7YQSMgBEwAkbACFxrBKy9H5yAicIPzs5yGgEjYASMgBEwAkZgwhAwUThhhtI6YgQmOgHrnxEwAkbACIwlAROFY0nXyjYCRsAIGAEjcI0TGB4ehoWrh8FYTqerQhSOZQetbCNgBIyAETACRuCDEZAY7O/vRyQSsXAVMBgaGvpgA3mRuUwUXiQoS2YEjIARMAL/LgKW+RokMDg46FzCa7DpE7LJAwMDY9ovE4VjitcKNwJGwAgYASNgBIzAtUHAROG1MU5XdyutdUbACBgBI2AEjMA1T8BE4TU/hNYBI2AEjIARMAJjT8BqmPgETBRO/DG2HhoBI2AEjIARMAJG4IIExk0UDg0Po6tnAG2d/ecNHV39GBgc27+suSARS2AEJh0B67ARMAJGwAgYAWDcRGFdYy9a2iMYGjr/v/XT3TuIo1WdJgxtZhoBI2AEjIARMAJG4HISuIiyxkUUSgyqLflZcUhNCiEl8dwhOz0WBTnxaGjuU/LTQf9OUqR/AN29kdNh0BzF03zsgxEwAkbACBiBq4FAb1+Eu4HdNIBs1+9qGI9LbcO4iEJtCyclBOF53gXbFwr40NHdf0Y6icKvP7Ees1f/Lcru+DsXdh2oPiONHRgBI2AEJikB67YRuOIEtE4fqa7HW+8cxc6KE9i67xj6x/jf1LvinZ6ADRgXUah/gNvnu7AgdHyZTOnd57NefvHN/4Qjr33ZhYVzCt3Z7p4Inlu/A8+/tBOR/kEX19nVi99v2IMXXtmF3722G+2dvdh3qMa9uwSnXnbuO4Eeuo86r8+KPni0Di1t3e4f66w4VocfP7MZhysb3LHOKwwMDOK1tw6it6/f3Q29ueOoK0cXxY53TuBHv9yE2oY2JT0dVM/6Te+4NqldW3Ydc+fU5rWv7MazL25HB9vtymC7Wtu73fm391Sig+1vbu3C0y9swdpXd7t6la6mvhVP/XYL9h+ude1THxqaO1w+vSiP4lT3ug17Xd0bt1RgYGDIpT96ohE/ePqP2Lr7uOvH23srXRq1b93GvY6X8qssC0bACBgBI2AEzkegn+tiV28fyqblY3nZNAzzv4aWDq41QHVDCypO1KGxbWR9qmlqRV1zGw5TRFbVN0N/cwD+aDdQccdrm04LyhN1zThWsUgEBwAAD55JREFU0+hCW2c3TtQ1ca0fOF1uP4Xn8DBwsrGVddSiub0TPXQrj5/Ko7zKo7bVMI3aojqUxq2jjOvo7mXtcG1q7+px73XN7ThS3eDa7k7yJcIdy6MnG6DQx8+McudVh4LyKm5gcBDqw6GqOiiutaMbOh8NakNTWyfqW9qV/KoK4yIKL1ePd9Md3LTtEA4cqaWwGYTA/8P3fg/OPXR09eEvv/QUJ0M/ahvbITGVk5GMn/z6DW5Hd+DlzftR13imUHvuDzvQ1tHjzuuz2inRdKKmGdv3nsC//Ow1TJ+Sia//cD1Ut84rRDj5/+/j69BFQTo4NIwnn3md9ffiFdYh0TajOBt/9Q+/womTzUrugup54eXdyM9OdeG1Nw+gnyL2777+HJrbuhAI+PHV762DBJvEX3VdK15+fT9F4C7ExQYhpzQ5KQwJvcd/sRH6g5yfPfcW5s7Mw9d+8AdUUMCqD4ePN7j69FLJ+hUnNv/8k5eRkZoAidbHf7EBNfVt+Ptvr8Wc6bl4kQLwnYoapKXEIyEci70VJ5GXlYKA3wflV1kWjIARMAJGwAicj0AoGEB5SSHXq5BbVz14iI+LRWVtI+qa2qCNwv3HatDQ2oEarsWHqxoo7gZRXd/ixFxfZAC7D1c506OJ4nHP4Wquc4OoamhGN8WmBJnSSOBJkB2qqsURCrQI19GDJ2pRRfGo9fhApYRhF5SmluJT4ktrtgwkicFmirFOisA9R6owODjkxGRbZw/FZBcOHK91Iq7eCcJ6tq8fEnAHjtewXRFsP3Acyiuht23fUeqNiDvf2tHFHc5e7DhYya3zHvanjgy6Xfm7Dp1Ae3cPeiP9kABu7+pmuQOsr9NxOR/PKxV/TYlCeCOY1m/ah29TsFXXtjrod99ajo9/eClSKJpO1rZAgy+xNG92gYtTrha6f5/6yx/ioc9/B+voIuoPXhR/vrD9nUrceXMZQqEgblwyHdvopo1Oq/xy0d7ecxyt7T2QmHvqha1YVFaEmJggymcW4K2dR0dnQWpyGAvocCrExYbQzomYk5GER+5Zjg+vmkdRloCaUw6j+vg0ncHPf3IV/BRnX/izO5GTmYwWOogVx+qdYPuLP1nlkIQpGiUYVdlffPHneOBz33bOKaSWFcnAGynXxqTEWBTkpiI7Mwlf+asHXYrahnYcqWpEcX46ykrzUJibhvLSfITjQthPAb7yE1/Fp7/wBPYcrObdmUpigfZrBIyAETACl4XARCpEAutkYwsG6JZpDcrPSkVeZiok2OTMdfeM/M2ATIpZU3JRlJMOOWnKMzw8RCEZg8RwnBNc/TRgfFSTU3IyMLMoB4nxsQ5VO928xtZO+H0eHcVBrotdKM7NQGlRLhbOKEJmSqJLL1GalhSPkvwsly+GwnUOncyykgJqh2F09Iw4hBG6jUeq67iu+l06vaQmhlHK9qncejqedXT1tPqpHYrXZ/VVaYMsN0RjR8I4FPS7+tJTEjDAbU9xCMeEMKMwGzqfm56CqXmZ0E8LHcQt7xzBzkOVTigq7kqHa0oUls/Mxw2Lp+PRe5dTpB1z7tzgIIfGG8EYjouhaIGbJGGKrpHYkdeUpDh890ufxD998RE88cvXcZQiaOTMuV8lLNvoIra2d1GsxeOmZTPOSDjEwZYbqW3gDoo72d+ddCvbKBBbmWc+BenS+VPPyHP2gfIocM67U0G/j+1nf3ik7ecgJ9cALyw5kl/85vM4ym3sFQum0c2Lged5iAkFeDc0SLEZj+PVTcwFfPWvP4rv/f2nKHz34gC3wl0kXwbJSRdePBlpi3zT1kP43//0AgV0HxZTyPpYHpO953dGcRZe+OF/xt/8+Rp87ft/QFf3yAX9noQWYQSMgBEwApOWgASctlzTkxOcY6j1uLqhFbsPVaGBgiqOBkswEHiXD5c6LTuepwVcgRKScX6fDxJvBVlpZ4i0aEZuztFpbHWCzce0ih+mvaFiFAaZQO+KP1fw4LlopfFOfW6me5icEE+XM+jOjX5RmtFpwQOPCfh2er1m9VyPg1C8hOK2A8eoT3oQHxsDtZHdYo73/ibHx7l+UAu77eb3phj/GN/4V/nBa2zv6kVTa5dzwdKowmcUZ0OjUNfYAT0ft3n7YWSmJ0LPxuVmJmP0jwYlQnta9rOcPan5IU4eOW8Sfz19/a7snt5+l23h3CJu1XbiluWlqG/qcM/tuROnXgIBPz790A34s0duQWFemrsD+PhHlrq7oZuXzcTL3Pqtrms5lfrcb8kJcdC27cGj9WilkylLPT8nxSX+1P0r8Nh91+HJX23mHc0Qstive1YvgLa265raOeF68Y0nXsLsklx4HMXK6maXL9rHts5exPHuxEXyRSJ5/uxCzOZ28Zbdx9DY0onF5UVYtWI29h2ucUKayd7zO0xGvX0D6IsMopN3eD4/K3tPKos4NwGLNQJGwAhMDgIDNDAOVNZwC7YGtc1tXKN6EI4JIjI4AJkRWoMi/SPrq4hIKNZxm1Zbqgk0K3LSk0+LLK3N2rYdovmitKPDENcklScHUPFBrsWJcbE4wW3oRm5N76yohJw9nTs7dPVGcKS6HodO1Lm6kk45j3ocawodS0hQYOSnkUJR5VTWNSElIezcx0G252RDC7eBW6DdwahzGcd+yqTpJ4NubnXrXAqdRo8qcYhb1DjPj3RJB42W7r4IgoGrY229OlpxHmDRaM/zsOaWcoq0Lvf8m57L+/J/v5/KPID/+unV2LDlILbtOYYffuVP3UBPLUhHaUkOrWUfJK6y0hJx05IZqDhejzd3HME3/ufDKMhJxV0ry6Bn7PSM4rxZBa7s7IxEFHB79bqF01BeWoCf/voNZGck4fYb5yD6E6KD919Yb0I4xDo8fJICLjEhFnexjbkUoz979k3cc/sCLJv3rlOYnBgHibpoGbddPwtyAr/yhQewa38VXnh1Nz736EqW58ODdy5GblYyltFpXLWi1KW7ke3/0a9eRz7b/eePrXRu4crrSvHsH7bj5qUzce/qBa78JormP26twF9/9i5ue5e4OLXtsfuXQ89L7j9Ug//3Px7GmpXlzor/ybObcd/tC7GkvNg1LT4cg+V0I90BX1aumOW4VByrwzf+9uMUmkHG2q8RMAJGwAgYgXcJxNGEWFxaDImhSP8A5kzN59ZwBuYU50OPQPVQ+JROyUM6nUTlSuN7D0VabkaK21pV/nJt61J4+fwe5nKbNxQMYBq3fvWuPEEKwNIpOae3X0u4DSsxpjiJSrl0M3k+LyNVyVHAbesMbiW7A75IfEpQxgSDKJtWAM/z3LbznKl5kItZlJ2G1MR4pgTS+N5DgadyZxfn0UUMYf70Qvh8nvsbgIUzi5BAMaqt4Dj2XW5hKbe4tR1eVpLP7e9+BP1+zGLexHAsfKxLafVZFWSnJSM7LYnxwIyCLBRmpyv6igffeLQgwAGWEr+YuoaHh2kZe2ck9TwPZaX5+MRHlrmwioIqNmZEnMgZ/MSHl+Fjdy9FRloCUpLCWH3DHA6w3w2exJ1EkZ7jU/6H1ixB6bQcNxkkfhQ3Ouh8WnI82+DD9YtLnBu4+obZToBGGxXgQN92veKCrMOHFRSQulMIUOnfShEnB1Fx/lGuWhy3s9WGaBmz5PCxX+mpCXhozWJoSzw/O8W1a3HZFNcPz/OwiJ/DzKvy/gOdSQlFnfc8D/O5Ra22SxwGg36ofB0/TBZzZuRy2zvBxaltEn469+Bdi53gFD8JyT954HqIUSGFsNoWS4t/WmGGPrqwiqJQ+e7/0EKXz/POHBuXyF6MgBEwAkZg0hOIj4uBtn0lfiT+JKAkgvRMoESPRFBCOJbrHNwWcXFeBvIzU91Om+Alxsc5kVZEgZTEz57nOYdOYlDnA1x7symmtE7pODM1iWu1n+t9AHkZKSihuMpITnTl63xqUjxUvz7DAwWYB4lQ1TvSDs+J1JG64D6rD0qrNbWYolPti67lyqO+yFVUW1VuJkWnylSItkfCUgz0LKVEpdrreSN9iZWAZEbVqTwKyuf3+Rh75X/HpRUpSSE0t0Wci3ehLvdFhpCcGLpQMjtvBIyAERhrAla+ETACY0BAf2Ai8TgGRZ+3yFRu586mI3jeBKNOzCjIQVF2xqiYyfNxXERhQjhAtR7EyYZe1DT0oKbxPIHnWtsjSEs2UTh5pqD11AgYASNgBCYTgTi6ZaFgYFy7LJdR9V5MpbHcidS29MWknWhpfOPVIQk9/W/ucjPjaN+eJ/BcfnYYfp83ts2y0o2AETACRsAIGAEjYATOIDBuovCMWu3ACBgBI2AEjMAYE7DijYARuDQCJgovjZelNgJGwAgYASNgBIzAhCRgonBCDutE75T1zwgYASNgBIyAEbjcBEwUXm6iVp4RMAJGwAgYgQlCwPOu4DP+E4Th5eyG543teJgovJyjZWUZASNgBIyAEZhABHw+HwKB8f1LYdjPOQl4nodgMHjOc5cr0kTh5SJp5RgBI3CxBCydETAC1wgBz/Pg9/sRExNj4QozCIVC8DxzCmE/RsAIGAEjYASMgBEwAmNL4PI6hWPbVivdCBgBI2AEjIARMAJGYIwImCgcI7BWrBEwAkZgohKwfhkBIzAxCZgonJjjar0yAkbACBgBI2AEjMAlETBReEm4Jnpi658RMAJGwAgYASMwWQmYKJysI2/9NgJGwAgYgclJwHptBM5DwEThecBYtBEwAkbACBgBI2AEJhMBE4WTabStrxOdgPXPCBgBI2AEjMAHJmCi8AOjs4xGwAgYASNgBIyAERhvAmNX30WLwoGBgbFrhZVsBIyAETACRsAIGAEjMGYEBgcHL1j2RYvCSCRywcIsgREwAkbACHxwApbTCBgBIzBWBPr7+y9Y9EWLwp6eHpgwvCBPS2AEjIARMAJGwAgYgauOQHd39wXbdNGicHh4GO3t7bgY+/GCtU66BNZhI2AEjIARMAJGwAiMP4GhoSFIEPb19V2w8osWhSpJ1mNjYyM6OzuhzxKKirdgBIyAETACRmDSEzAARuAqIiATr7e3F83NzWhra7uoll2SKFSJUpwdHR2QOKytrUVNTY0FY2BzwOaAzQGbAzYHbA7YHLiK5kB9fT1aWlqciSf9djHhkkXhxRRqaYzABCNg3TECRsAIGAEjMOEJmCic8ENsHTQCRsAIGAEjYAQuTMBSmCi0OWAEjIARMAJGwAgYASMAJwpXrFiBvLw8C8bA5oDNgQk5By70/fbggw9Oyn5fiIudt3XR5sDkmAPUwy0MI6Jw8+bNHg8sAMbAGNgcmIRzwL4D7bsPMAaAMQAmLYM08Mc5hXy/Rn+t2UbACBgBI2AEjIARMAKXg8C/AQAA///Km4I8AAAABklEQVQDALantn8gaVReAAAAAElFTkSuQmCC"/>
          <p:cNvSpPr>
            <a:spLocks noChangeAspect="1" noChangeArrowheads="1"/>
          </p:cNvSpPr>
          <p:nvPr/>
        </p:nvSpPr>
        <p:spPr bwMode="auto">
          <a:xfrm>
            <a:off x="130175" y="-1646238"/>
            <a:ext cx="6143625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" y="1089025"/>
            <a:ext cx="2909887" cy="1633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306767" y="479425"/>
            <a:ext cx="2209800" cy="76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переход 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в карточку регистрации нового сотрудника, которому при назначении полномочий будут предустановлены полномочия на администрирование.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06759" y="1339711"/>
            <a:ext cx="2209800" cy="76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переход 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в карточку регистрации нового сотрудника, при назначении полномочий все полномочия устанавливаются самостоятельно.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95610" y="2222589"/>
            <a:ext cx="2209800" cy="76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переход 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в карточку регистрации нового сотрудника, при назначении полномочий будут заранее отфильтрованы полномочия, назначаемые только руководителем.</a:t>
            </a:r>
          </a:p>
          <a:p>
            <a:endParaRPr lang="ru-RU" sz="8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2425700" y="860425"/>
            <a:ext cx="8382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1968500" y="1927225"/>
            <a:ext cx="132711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730500" y="2222589"/>
            <a:ext cx="533400" cy="3142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322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0700" y="631825"/>
            <a:ext cx="4549735" cy="1412436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Управление доступом(матрица полномочий)</a:t>
            </a:r>
          </a:p>
          <a:p>
            <a:r>
              <a:rPr lang="ru-RU" sz="800" dirty="0" smtClean="0">
                <a:cs typeface="Times New Roman" panose="02020603050405020304" pitchFamily="18" charset="0"/>
              </a:rPr>
              <a:t>- Выполняет руководитель</a:t>
            </a:r>
          </a:p>
          <a:p>
            <a:r>
              <a:rPr lang="ru-RU" sz="800" dirty="0" smtClean="0">
                <a:cs typeface="Times New Roman" panose="02020603050405020304" pitchFamily="18" charset="0"/>
              </a:rPr>
              <a:t>- Выполняет назначенное руководителем уполномоченное лицо («золотое полномочие»).</a:t>
            </a:r>
            <a:endParaRPr lang="ru-RU" sz="800" dirty="0">
              <a:cs typeface="Times New Roman" panose="02020603050405020304" pitchFamily="18" charset="0"/>
            </a:endParaRPr>
          </a:p>
          <a:p>
            <a:endParaRPr lang="ru-RU" sz="800" dirty="0">
              <a:solidFill>
                <a:srgbClr val="11437F"/>
              </a:solidFill>
              <a:cs typeface="Times New Roman" panose="02020603050405020304" pitchFamily="18" charset="0"/>
            </a:endParaRPr>
          </a:p>
          <a:p>
            <a:r>
              <a:rPr lang="ru-RU" sz="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Полномочия требующие выдачи МЧД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 </a:t>
            </a:r>
          </a:p>
          <a:p>
            <a:r>
              <a:rPr lang="ru-RU" sz="800" dirty="0" smtClean="0">
                <a:cs typeface="Times New Roman" panose="02020603050405020304" pitchFamily="18" charset="0"/>
              </a:rPr>
              <a:t>- МЧД </a:t>
            </a:r>
            <a:r>
              <a:rPr lang="ru-RU" sz="800" dirty="0">
                <a:cs typeface="Times New Roman" panose="02020603050405020304" pitchFamily="18" charset="0"/>
              </a:rPr>
              <a:t>формируется непосредственно при наделении сотрудника </a:t>
            </a:r>
            <a:r>
              <a:rPr lang="ru-RU" sz="800" dirty="0" smtClean="0">
                <a:cs typeface="Times New Roman" panose="02020603050405020304" pitchFamily="18" charset="0"/>
              </a:rPr>
              <a:t>полномочием</a:t>
            </a:r>
          </a:p>
          <a:p>
            <a:endParaRPr lang="ru-RU" sz="800" dirty="0" smtClean="0">
              <a:cs typeface="Times New Roman" panose="02020603050405020304" pitchFamily="18" charset="0"/>
            </a:endParaRPr>
          </a:p>
          <a:p>
            <a:r>
              <a:rPr lang="ru-RU" sz="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Золотые полномочия</a:t>
            </a:r>
          </a:p>
          <a:p>
            <a:r>
              <a:rPr lang="ru-RU" sz="800" dirty="0" smtClean="0"/>
              <a:t>- Полномочия</a:t>
            </a:r>
            <a:r>
              <a:rPr lang="ru-RU" sz="800" dirty="0"/>
              <a:t>, управлять которыми может </a:t>
            </a:r>
            <a:r>
              <a:rPr lang="ru-RU" sz="800" b="1" dirty="0"/>
              <a:t>только руководитель</a:t>
            </a:r>
            <a:endParaRPr lang="ru-RU" sz="800" dirty="0"/>
          </a:p>
          <a:p>
            <a:r>
              <a:rPr lang="ru-RU" sz="800" dirty="0" smtClean="0"/>
              <a:t>- Применяются </a:t>
            </a:r>
            <a:r>
              <a:rPr lang="ru-RU" sz="800" b="1" dirty="0"/>
              <a:t>для особо важных действий</a:t>
            </a:r>
            <a:r>
              <a:rPr lang="ru-RU" sz="800" dirty="0"/>
              <a:t>(например, управление </a:t>
            </a:r>
            <a:r>
              <a:rPr lang="ru-RU" sz="800" dirty="0" smtClean="0"/>
              <a:t>пользователями)</a:t>
            </a:r>
            <a:endParaRPr lang="ru-RU" sz="800" dirty="0"/>
          </a:p>
          <a:p>
            <a:endParaRPr lang="ru-RU" sz="800" dirty="0"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01900" y="85493"/>
            <a:ext cx="3263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доступом</a:t>
            </a:r>
            <a:endParaRPr lang="ru-RU" sz="10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4</a:t>
            </a:r>
          </a:p>
        </p:txBody>
      </p:sp>
      <p:sp>
        <p:nvSpPr>
          <p:cNvPr id="31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31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044700" y="85493"/>
            <a:ext cx="3721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«Золотые полномочия» и полномочия с МЧД</a:t>
            </a:r>
            <a:endParaRPr lang="ru-RU" sz="105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5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806700" y="1546225"/>
            <a:ext cx="2699445" cy="1166215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r>
              <a:rPr lang="ru-RU" sz="800" b="1" dirty="0">
                <a:solidFill>
                  <a:srgbClr val="11437F"/>
                </a:solidFill>
                <a:cs typeface="Times New Roman" panose="02020603050405020304" pitchFamily="18" charset="0"/>
              </a:rPr>
              <a:t>П</a:t>
            </a:r>
            <a:r>
              <a:rPr lang="ru-RU" sz="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олномочия с МЧД</a:t>
            </a:r>
          </a:p>
          <a:p>
            <a:r>
              <a:rPr lang="ru-RU" sz="800" dirty="0">
                <a:cs typeface="Times New Roman" panose="02020603050405020304" pitchFamily="18" charset="0"/>
              </a:rPr>
              <a:t>▪ Утверждение заявления на открытие / закрытие ЛС</a:t>
            </a:r>
          </a:p>
          <a:p>
            <a:r>
              <a:rPr lang="ru-RU" sz="800" dirty="0">
                <a:cs typeface="Times New Roman" panose="02020603050405020304" pitchFamily="18" charset="0"/>
              </a:rPr>
              <a:t>▪ Утверждение РСКП</a:t>
            </a:r>
          </a:p>
          <a:p>
            <a:r>
              <a:rPr lang="ru-RU" sz="800" dirty="0">
                <a:cs typeface="Times New Roman" panose="02020603050405020304" pitchFamily="18" charset="0"/>
              </a:rPr>
              <a:t>▪ Утверждение запроса на отзыв</a:t>
            </a:r>
          </a:p>
          <a:p>
            <a:r>
              <a:rPr lang="ru-RU" sz="800" dirty="0" smtClean="0">
                <a:cs typeface="Times New Roman" panose="02020603050405020304" pitchFamily="18" charset="0"/>
              </a:rPr>
              <a:t>▪ </a:t>
            </a:r>
            <a:r>
              <a:rPr lang="ru-RU" sz="800" dirty="0">
                <a:cs typeface="Times New Roman" panose="02020603050405020304" pitchFamily="18" charset="0"/>
              </a:rPr>
              <a:t>Утверждение акта приемки-передачи</a:t>
            </a:r>
          </a:p>
          <a:p>
            <a:r>
              <a:rPr lang="ru-RU" sz="800" dirty="0">
                <a:cs typeface="Times New Roman" panose="02020603050405020304" pitchFamily="18" charset="0"/>
              </a:rPr>
              <a:t>показателей ЛС</a:t>
            </a:r>
          </a:p>
          <a:p>
            <a:r>
              <a:rPr lang="ru-RU" sz="800" dirty="0" smtClean="0">
                <a:cs typeface="Times New Roman" panose="02020603050405020304" pitchFamily="18" charset="0"/>
              </a:rPr>
              <a:t>▪ </a:t>
            </a:r>
            <a:r>
              <a:rPr lang="ru-RU" sz="800" dirty="0">
                <a:cs typeface="Times New Roman" panose="02020603050405020304" pitchFamily="18" charset="0"/>
              </a:rPr>
              <a:t>Утверждение заявления на открытие КС (для ФО)</a:t>
            </a:r>
          </a:p>
          <a:p>
            <a:r>
              <a:rPr lang="ru-RU" sz="800" dirty="0">
                <a:cs typeface="Times New Roman" panose="02020603050405020304" pitchFamily="18" charset="0"/>
              </a:rPr>
              <a:t>▪ Полномочие может быть предусмотрено</a:t>
            </a:r>
          </a:p>
          <a:p>
            <a:r>
              <a:rPr lang="ru-RU" sz="800" dirty="0">
                <a:cs typeface="Times New Roman" panose="02020603050405020304" pitchFamily="18" charset="0"/>
              </a:rPr>
              <a:t>для руководителя и / или главного бухгалтера</a:t>
            </a: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5900" y="511126"/>
            <a:ext cx="243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dirty="0"/>
          </a:p>
          <a:p>
            <a:r>
              <a:rPr lang="ru-RU" sz="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«Золотые </a:t>
            </a:r>
            <a:r>
              <a:rPr lang="ru-RU" sz="800" b="1" dirty="0">
                <a:solidFill>
                  <a:srgbClr val="11437F"/>
                </a:solidFill>
                <a:cs typeface="Times New Roman" panose="02020603050405020304" pitchFamily="18" charset="0"/>
              </a:rPr>
              <a:t>полномочия» </a:t>
            </a:r>
            <a:r>
              <a:rPr lang="ru-RU" sz="800" dirty="0" smtClean="0">
                <a:solidFill>
                  <a:srgbClr val="21538F"/>
                </a:solidFill>
              </a:rPr>
              <a:t> </a:t>
            </a:r>
          </a:p>
          <a:p>
            <a:endParaRPr lang="ru-RU" sz="800" dirty="0"/>
          </a:p>
          <a:p>
            <a:r>
              <a:rPr lang="ru-RU" sz="800" dirty="0" smtClean="0"/>
              <a:t>-Утверждение </a:t>
            </a:r>
            <a:r>
              <a:rPr lang="ru-RU" sz="800" dirty="0"/>
              <a:t>лица, уполномоченного руководителем на определение лиц и действий, осуществляемых такими лицами от имени организации («второе лицо») </a:t>
            </a:r>
          </a:p>
          <a:p>
            <a:r>
              <a:rPr lang="ru-RU" sz="800" dirty="0" smtClean="0"/>
              <a:t>-Утверждение </a:t>
            </a:r>
            <a:r>
              <a:rPr lang="ru-RU" sz="800" dirty="0"/>
              <a:t>РСКП </a:t>
            </a:r>
          </a:p>
          <a:p>
            <a:r>
              <a:rPr lang="ru-RU" sz="800" dirty="0" smtClean="0"/>
              <a:t>-Утверждение </a:t>
            </a:r>
            <a:r>
              <a:rPr lang="ru-RU" sz="800" dirty="0"/>
              <a:t>заявления на закрытие КС </a:t>
            </a:r>
            <a:r>
              <a:rPr lang="ru-RU" sz="800" i="1" dirty="0"/>
              <a:t>(для ФО) 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393521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501900" y="83905"/>
            <a:ext cx="32639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Схема процесса регистрации пользователей</a:t>
            </a:r>
            <a:endParaRPr lang="ru-RU" sz="105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6</a:t>
            </a:r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427993"/>
            <a:ext cx="5521413" cy="26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61426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511300" y="3967"/>
            <a:ext cx="42545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Полномочия пользователей, необходимые для выполнения работ по переводу ЛС из АСФК в Модуль </a:t>
            </a:r>
            <a:endParaRPr lang="ru-RU" sz="105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7</a:t>
            </a:r>
            <a:endParaRPr lang="ru-RU" sz="1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63500" y="482600"/>
            <a:ext cx="2743200" cy="1524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800" b="1" u="sng" dirty="0" smtClean="0">
                <a:solidFill>
                  <a:schemeClr val="tx2">
                    <a:lumMod val="75000"/>
                  </a:schemeClr>
                </a:solidFill>
              </a:rPr>
              <a:t>Для ФО</a:t>
            </a:r>
          </a:p>
          <a:p>
            <a:pPr lvl="0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- Администрирование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. Профиль сотрудника (Просмотр, Формирование);</a:t>
            </a:r>
          </a:p>
          <a:p>
            <a:pPr lvl="0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- Администрирование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. Управление пользователями (Просмотр, Формирование);</a:t>
            </a:r>
          </a:p>
          <a:p>
            <a:pPr lvl="0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- КС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. Заявление на открытие казначейского счета (Просмотр);</a:t>
            </a:r>
          </a:p>
          <a:p>
            <a:pPr lvl="0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- КС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. Выписка из казначейского счета (Просмотр, Формирование);</a:t>
            </a:r>
          </a:p>
          <a:p>
            <a:pPr lvl="0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- КС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. Показатели казначейского учета (Просмотр)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59100" y="784225"/>
            <a:ext cx="2667000" cy="2209800"/>
          </a:xfrm>
          <a:prstGeom prst="roundRect">
            <a:avLst/>
          </a:prstGeom>
          <a:solidFill>
            <a:srgbClr val="F9E5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800" b="1" u="sng" dirty="0" smtClean="0">
                <a:solidFill>
                  <a:schemeClr val="tx2">
                    <a:lumMod val="75000"/>
                  </a:schemeClr>
                </a:solidFill>
              </a:rPr>
              <a:t>Для </a:t>
            </a:r>
            <a:r>
              <a:rPr lang="ru-RU" sz="800" b="1" u="sng" dirty="0">
                <a:solidFill>
                  <a:schemeClr val="tx2">
                    <a:lumMod val="75000"/>
                  </a:schemeClr>
                </a:solidFill>
              </a:rPr>
              <a:t>КУ БС/МБ</a:t>
            </a:r>
            <a:endParaRPr lang="ru-RU" sz="800" b="1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0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- Администрирование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. Профиль сотрудника (Просмотр, Формирование);</a:t>
            </a:r>
          </a:p>
          <a:p>
            <a:pPr lvl="0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- Администрирование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. Управление пользователями (Просмотр, Формирование);</a:t>
            </a:r>
          </a:p>
          <a:p>
            <a:pPr lvl="0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- Поступления 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и выплаты. Поручение о перечислении на счет – </a:t>
            </a:r>
            <a:r>
              <a:rPr lang="ru-RU" sz="800" dirty="0" err="1">
                <a:solidFill>
                  <a:schemeClr val="tx2">
                    <a:lumMod val="75000"/>
                  </a:schemeClr>
                </a:solidFill>
              </a:rPr>
              <a:t>вх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. в ТОФК (Просмотр);</a:t>
            </a:r>
          </a:p>
          <a:p>
            <a:pPr lvl="0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- ЛС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. Заявление на открытие лицевого счета (Просмотр, Формирование, Согласование, Утверждение);</a:t>
            </a:r>
          </a:p>
          <a:p>
            <a:pPr lvl="0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- ЛС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. Показатели лицевого счета (Просмотр);</a:t>
            </a:r>
          </a:p>
          <a:p>
            <a:pPr lvl="0"/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ЛС. Выписка из лицевого счета (Просмотр, Формирование).</a:t>
            </a:r>
          </a:p>
          <a:p>
            <a:pPr lvl="0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</a:rPr>
              <a:t>- Профиль 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организации. Проставление сведений о главном бухгалтере (наличие/отсутствие).</a:t>
            </a:r>
          </a:p>
        </p:txBody>
      </p:sp>
    </p:spTree>
    <p:extLst>
      <p:ext uri="{BB962C8B-B14F-4D97-AF65-F5344CB8AC3E}">
        <p14:creationId xmlns:p14="http://schemas.microsoft.com/office/powerpoint/2010/main" val="340868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511300" y="3967"/>
            <a:ext cx="42545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Работа с обращениями.</a:t>
            </a:r>
          </a:p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Ошибка входа в ЛК</a:t>
            </a:r>
            <a:endParaRPr lang="ru-RU" sz="105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8</a:t>
            </a:r>
            <a:endParaRPr lang="ru-RU" sz="1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300" y="440901"/>
            <a:ext cx="2625561" cy="145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67" y="784189"/>
            <a:ext cx="2024912" cy="1894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4432" y="2108170"/>
            <a:ext cx="2720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FF0000"/>
                </a:solidFill>
              </a:rPr>
              <a:t>На указанную в форме почту, придёт номер обращения</a:t>
            </a:r>
            <a:endParaRPr lang="ru-RU" sz="1000" b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3" t="20693" r="31398" b="23497"/>
          <a:stretch/>
        </p:blipFill>
        <p:spPr bwMode="auto">
          <a:xfrm>
            <a:off x="1816100" y="440901"/>
            <a:ext cx="2929107" cy="141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 flipH="1">
            <a:off x="2578100" y="631825"/>
            <a:ext cx="2133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730500" y="708025"/>
            <a:ext cx="10668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940300" y="739511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87700" y="739511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7900" y="479425"/>
            <a:ext cx="60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6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511300" y="3967"/>
            <a:ext cx="42545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Работ</a:t>
            </a:r>
            <a:r>
              <a:rPr lang="ru-RU" sz="105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а</a:t>
            </a:r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 с обращениями. Запись экрана</a:t>
            </a:r>
            <a:endParaRPr lang="ru-RU" sz="105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9</a:t>
            </a:r>
            <a:endParaRPr lang="ru-RU" sz="1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08" y="593725"/>
            <a:ext cx="4871383" cy="99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8" y="479425"/>
            <a:ext cx="2783588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787525"/>
            <a:ext cx="325755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21100" y="1774825"/>
            <a:ext cx="15842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FF0000"/>
                </a:solidFill>
              </a:rPr>
              <a:t>После завершения записи, система предложит «приложить» файл к уже созданному обращению или «создать новое»</a:t>
            </a:r>
            <a:endParaRPr lang="ru-RU" sz="1000" dirty="0">
              <a:solidFill>
                <a:srgbClr val="FF00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416300" y="1089024"/>
            <a:ext cx="1143000" cy="2286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1511300" y="1787525"/>
            <a:ext cx="533400" cy="292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81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511300" y="3967"/>
            <a:ext cx="42545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Работ</a:t>
            </a:r>
            <a:r>
              <a:rPr lang="ru-RU" sz="105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а</a:t>
            </a:r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 с обращениями</a:t>
            </a:r>
            <a:endParaRPr lang="ru-RU" sz="105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397499" y="2994025"/>
            <a:ext cx="3523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10</a:t>
            </a:r>
            <a:endParaRPr lang="ru-RU" sz="1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427993"/>
            <a:ext cx="4587901" cy="1804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430"/>
          <a:stretch/>
        </p:blipFill>
        <p:spPr bwMode="auto">
          <a:xfrm>
            <a:off x="4692603" y="663180"/>
            <a:ext cx="965240" cy="1426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183" y="2309631"/>
            <a:ext cx="3722733" cy="863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>
            <a:off x="4635500" y="860425"/>
            <a:ext cx="762000" cy="1676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9700" y="2384425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FF0000"/>
                </a:solidFill>
              </a:rPr>
              <a:t>Все обращения по вашей организации</a:t>
            </a:r>
            <a:endParaRPr lang="ru-RU" sz="1000" dirty="0">
              <a:solidFill>
                <a:srgbClr val="FF0000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1130300" y="2232026"/>
            <a:ext cx="304800" cy="15239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46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044700" y="84927"/>
            <a:ext cx="3628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Ссылки на ресурсы</a:t>
            </a:r>
            <a:endParaRPr lang="ru-RU" sz="105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11</a:t>
            </a:r>
            <a:endParaRPr lang="ru-RU" sz="1000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644900" y="936625"/>
            <a:ext cx="1660485" cy="812272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Вся </a:t>
            </a:r>
            <a:r>
              <a:rPr lang="ru-RU" sz="800" b="1" dirty="0">
                <a:solidFill>
                  <a:srgbClr val="11437F"/>
                </a:solidFill>
                <a:cs typeface="Times New Roman" panose="02020603050405020304" pitchFamily="18" charset="0"/>
              </a:rPr>
              <a:t>информация </a:t>
            </a:r>
            <a:r>
              <a:rPr lang="ru-RU" sz="800" dirty="0" smtClean="0">
                <a:cs typeface="Times New Roman" panose="02020603050405020304" pitchFamily="18" charset="0"/>
              </a:rPr>
              <a:t>будет </a:t>
            </a:r>
            <a:r>
              <a:rPr lang="ru-RU" sz="800" dirty="0">
                <a:cs typeface="Times New Roman" panose="02020603050405020304" pitchFamily="18" charset="0"/>
              </a:rPr>
              <a:t>размещаться на сайте УФК по </a:t>
            </a:r>
            <a:r>
              <a:rPr lang="ru-RU" sz="800" dirty="0" smtClean="0">
                <a:cs typeface="Times New Roman" panose="02020603050405020304" pitchFamily="18" charset="0"/>
              </a:rPr>
              <a:t>Тверской</a:t>
            </a:r>
            <a:r>
              <a:rPr lang="en-US" sz="800" dirty="0" smtClean="0">
                <a:cs typeface="Times New Roman" panose="02020603050405020304" pitchFamily="18" charset="0"/>
              </a:rPr>
              <a:t> </a:t>
            </a:r>
            <a:r>
              <a:rPr lang="ru-RU" sz="800" dirty="0">
                <a:cs typeface="Times New Roman" panose="02020603050405020304" pitchFamily="18" charset="0"/>
              </a:rPr>
              <a:t>области</a:t>
            </a:r>
            <a:r>
              <a:rPr lang="ru-RU" sz="800" dirty="0" smtClean="0">
                <a:cs typeface="Times New Roman" panose="02020603050405020304" pitchFamily="18" charset="0"/>
              </a:rPr>
              <a:t> </a:t>
            </a:r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(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https://</a:t>
            </a:r>
            <a:r>
              <a:rPr lang="en-US" sz="800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tver.roskazna.gov.ru</a:t>
            </a:r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) </a:t>
            </a:r>
            <a:endParaRPr lang="en-US" sz="800" dirty="0" smtClean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ru-RU" sz="800" dirty="0" smtClean="0">
                <a:cs typeface="Times New Roman" panose="02020603050405020304" pitchFamily="18" charset="0"/>
              </a:rPr>
              <a:t>и в официальной группе 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(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https</a:t>
            </a:r>
            <a:r>
              <a:rPr lang="en-US" sz="800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://vk.ru/ufk_tver</a:t>
            </a:r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).</a:t>
            </a:r>
            <a:endParaRPr lang="ru-RU" sz="800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430901"/>
              </p:ext>
            </p:extLst>
          </p:nvPr>
        </p:nvGraphicFramePr>
        <p:xfrm>
          <a:off x="139700" y="708025"/>
          <a:ext cx="322519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631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rgbClr val="11437F"/>
                          </a:solidFill>
                        </a:rPr>
                        <a:t>Наименование</a:t>
                      </a:r>
                      <a:endParaRPr lang="ru-RU" sz="6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rgbClr val="11437F"/>
                          </a:solidFill>
                        </a:rPr>
                        <a:t>Путь/ссылки</a:t>
                      </a:r>
                      <a:endParaRPr lang="ru-RU" sz="6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Информация</a:t>
                      </a:r>
                      <a:r>
                        <a:rPr lang="ru-RU" sz="5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 по ЕБП</a:t>
                      </a:r>
                      <a:endParaRPr lang="ru-RU" sz="500" b="1" dirty="0">
                        <a:solidFill>
                          <a:schemeClr val="tx2">
                            <a:lumMod val="75000"/>
                          </a:schemeClr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Государственные информационные системы</a:t>
                      </a:r>
                      <a:r>
                        <a:rPr lang="ru-RU" sz="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- </a:t>
                      </a:r>
                      <a:r>
                        <a:rPr lang="ru-RU" sz="5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Электронный бюджет</a:t>
                      </a:r>
                      <a:r>
                        <a:rPr lang="ru-RU" sz="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ru-RU" sz="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Единая бюджетная платформа (ЕБП) </a:t>
                      </a:r>
                      <a:endParaRPr lang="ru-RU" sz="500" dirty="0" smtClean="0"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500" dirty="0" smtClean="0">
                          <a:cs typeface="Times New Roman" panose="02020603050405020304" pitchFamily="18" charset="0"/>
                          <a:hlinkClick r:id="rId3"/>
                        </a:rPr>
                        <a:t>https://tver.roskazna.gov.ru/gis/elektronnyy-byudzhet/edinaya-budget-platform</a:t>
                      </a:r>
                      <a:endParaRPr lang="ru-RU" sz="500" dirty="0"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ВКС_запуск_ЕБП_05ЛС</a:t>
                      </a:r>
                      <a:endParaRPr lang="ru-RU" sz="500" b="1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endParaRPr lang="ru-RU" sz="5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500" dirty="0" smtClean="0">
                          <a:cs typeface="Times New Roman" panose="02020603050405020304" pitchFamily="18" charset="0"/>
                        </a:rPr>
                        <a:t>https://vk.ru/video-220668891_456239073</a:t>
                      </a:r>
                      <a:endParaRPr lang="ru-RU" sz="500" dirty="0"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7360">
                <a:tc>
                  <a:txBody>
                    <a:bodyPr/>
                    <a:lstStyle/>
                    <a:p>
                      <a:r>
                        <a:rPr lang="ru-RU" sz="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Ссылка для входа в модуль</a:t>
                      </a:r>
                      <a:r>
                        <a:rPr lang="ru-RU" sz="5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ЕБП</a:t>
                      </a:r>
                      <a:endParaRPr lang="ru-RU" sz="500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500" dirty="0" smtClean="0">
                          <a:cs typeface="Times New Roman" panose="02020603050405020304" pitchFamily="18" charset="0"/>
                        </a:rPr>
                        <a:t>https://finance.gov.ru/</a:t>
                      </a:r>
                      <a:endParaRPr lang="ru-RU" sz="500" dirty="0"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5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Выдача МЧД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Государственные информационные системы</a:t>
                      </a:r>
                      <a:r>
                        <a:rPr lang="ru-RU" sz="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- </a:t>
                      </a:r>
                      <a:r>
                        <a:rPr lang="ru-RU" sz="5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Электронный бюджет</a:t>
                      </a:r>
                      <a:r>
                        <a:rPr lang="ru-RU" sz="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ru-RU" sz="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Единая бюджетная платформа (ЕБП) - </a:t>
                      </a:r>
                      <a:r>
                        <a:rPr lang="ru-RU" sz="5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Авторизация и регистрация пользователей_ выдача МЧД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2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044700" y="96314"/>
            <a:ext cx="3628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Телефоны</a:t>
            </a:r>
            <a:endParaRPr lang="ru-RU" sz="1050" b="1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12</a:t>
            </a:r>
            <a:endParaRPr lang="ru-RU" sz="10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429551"/>
              </p:ext>
            </p:extLst>
          </p:nvPr>
        </p:nvGraphicFramePr>
        <p:xfrm>
          <a:off x="180584" y="479425"/>
          <a:ext cx="53340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2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737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rgbClr val="11437F"/>
                          </a:solidFill>
                        </a:rPr>
                        <a:t>Наименование</a:t>
                      </a:r>
                      <a:endParaRPr lang="ru-RU" sz="6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rgbClr val="11437F"/>
                          </a:solidFill>
                        </a:rPr>
                        <a:t>Сотрудники</a:t>
                      </a:r>
                      <a:r>
                        <a:rPr lang="ru-RU" sz="600" baseline="0" dirty="0" smtClean="0">
                          <a:solidFill>
                            <a:srgbClr val="11437F"/>
                          </a:solidFill>
                        </a:rPr>
                        <a:t> УФК по Тверской области</a:t>
                      </a:r>
                      <a:endParaRPr lang="ru-RU" sz="6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В части поддержки</a:t>
                      </a:r>
                      <a:r>
                        <a:rPr lang="ru-RU" sz="5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 и подключения</a:t>
                      </a:r>
                      <a:endParaRPr lang="ru-RU" sz="500" b="1" dirty="0">
                        <a:solidFill>
                          <a:schemeClr val="tx2">
                            <a:lumMod val="75000"/>
                          </a:schemeClr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1" dirty="0" smtClean="0">
                          <a:cs typeface="Times New Roman" panose="02020603050405020304" pitchFamily="18" charset="0"/>
                        </a:rPr>
                        <a:t>Отдел информационных систем:</a:t>
                      </a:r>
                    </a:p>
                    <a:p>
                      <a:r>
                        <a:rPr lang="ru-RU" sz="500" baseline="0" dirty="0" smtClean="0">
                          <a:cs typeface="Times New Roman" panose="02020603050405020304" pitchFamily="18" charset="0"/>
                        </a:rPr>
                        <a:t>Кудрявцева Елена Николаевна 8(4822) 45-39-25</a:t>
                      </a:r>
                    </a:p>
                    <a:p>
                      <a:r>
                        <a:rPr lang="ru-RU" sz="500" i="1" baseline="0" dirty="0" smtClean="0">
                          <a:cs typeface="Times New Roman" panose="02020603050405020304" pitchFamily="18" charset="0"/>
                        </a:rPr>
                        <a:t>(Начальник отдела)</a:t>
                      </a:r>
                    </a:p>
                    <a:p>
                      <a:r>
                        <a:rPr lang="ru-RU" sz="500" baseline="0" dirty="0" smtClean="0">
                          <a:cs typeface="Times New Roman" panose="02020603050405020304" pitchFamily="18" charset="0"/>
                        </a:rPr>
                        <a:t>Муратова Татьяна Владимировна 8(4822) 45-28-92</a:t>
                      </a:r>
                    </a:p>
                    <a:p>
                      <a:r>
                        <a:rPr lang="ru-RU" sz="500" i="1" baseline="0" smtClean="0">
                          <a:cs typeface="Times New Roman" panose="02020603050405020304" pitchFamily="18" charset="0"/>
                        </a:rPr>
                        <a:t>(Заместитель начальника отдела)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smtClean="0">
                          <a:cs typeface="Times New Roman" panose="02020603050405020304" pitchFamily="18" charset="0"/>
                        </a:rPr>
                        <a:t>Селиверстов</a:t>
                      </a:r>
                      <a:r>
                        <a:rPr lang="ru-RU" sz="5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00" baseline="0" dirty="0" smtClean="0">
                          <a:cs typeface="Times New Roman" panose="02020603050405020304" pitchFamily="18" charset="0"/>
                        </a:rPr>
                        <a:t>Андрей Владимирович 8(48-232)3-40-54</a:t>
                      </a:r>
                    </a:p>
                    <a:p>
                      <a:r>
                        <a:rPr lang="ru-RU" sz="500" baseline="0" dirty="0" smtClean="0">
                          <a:cs typeface="Times New Roman" panose="02020603050405020304" pitchFamily="18" charset="0"/>
                        </a:rPr>
                        <a:t>Егорова Татьяна Александровна 8(4822) 45-36-32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 части открытия лицевых счетов</a:t>
                      </a:r>
                      <a:endParaRPr lang="ru-RU" sz="500" b="1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endParaRPr lang="ru-RU" sz="5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1" dirty="0" smtClean="0">
                          <a:cs typeface="Times New Roman" panose="02020603050405020304" pitchFamily="18" charset="0"/>
                        </a:rPr>
                        <a:t>Отдел ведения федеральных реестров:</a:t>
                      </a:r>
                    </a:p>
                    <a:p>
                      <a:r>
                        <a:rPr lang="ru-RU" sz="500" b="0" dirty="0" smtClean="0">
                          <a:cs typeface="Times New Roman" panose="02020603050405020304" pitchFamily="18" charset="0"/>
                        </a:rPr>
                        <a:t>Савина Елена Николаевна  8(4822) 45-38-23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i="1" baseline="0" dirty="0" smtClean="0">
                          <a:cs typeface="Times New Roman" panose="02020603050405020304" pitchFamily="18" charset="0"/>
                        </a:rPr>
                        <a:t>(Начальник отдела)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i="1" baseline="0" dirty="0" smtClean="0">
                          <a:cs typeface="Times New Roman" panose="02020603050405020304" pitchFamily="18" charset="0"/>
                        </a:rPr>
                        <a:t>Иванова Марина Анатольевна 8(4822) 45-27-51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i="1" baseline="0" dirty="0" smtClean="0">
                          <a:cs typeface="Times New Roman" panose="02020603050405020304" pitchFamily="18" charset="0"/>
                        </a:rPr>
                        <a:t>(Заместитель начальника отдела)</a:t>
                      </a:r>
                    </a:p>
                    <a:p>
                      <a:r>
                        <a:rPr lang="ru-RU" sz="500" dirty="0" smtClean="0">
                          <a:cs typeface="Times New Roman" panose="02020603050405020304" pitchFamily="18" charset="0"/>
                        </a:rPr>
                        <a:t>Михайлов </a:t>
                      </a:r>
                      <a:r>
                        <a:rPr lang="ru-RU" sz="500" dirty="0" smtClean="0">
                          <a:cs typeface="Times New Roman" panose="02020603050405020304" pitchFamily="18" charset="0"/>
                        </a:rPr>
                        <a:t>Александр Вячеславович 8(4822) 45-38-84</a:t>
                      </a:r>
                    </a:p>
                    <a:p>
                      <a:r>
                        <a:rPr lang="ru-RU" sz="500" dirty="0" err="1" smtClean="0">
                          <a:cs typeface="Times New Roman" panose="02020603050405020304" pitchFamily="18" charset="0"/>
                        </a:rPr>
                        <a:t>Фаткина</a:t>
                      </a:r>
                      <a:r>
                        <a:rPr lang="ru-RU" sz="500" dirty="0" smtClean="0">
                          <a:cs typeface="Times New Roman" panose="02020603050405020304" pitchFamily="18" charset="0"/>
                        </a:rPr>
                        <a:t> Ольга Васильевна 8(4822)</a:t>
                      </a:r>
                      <a:r>
                        <a:rPr lang="ru-RU" sz="500" baseline="0" dirty="0" smtClean="0">
                          <a:cs typeface="Times New Roman" panose="02020603050405020304" pitchFamily="18" charset="0"/>
                        </a:rPr>
                        <a:t> 45-38-84</a:t>
                      </a:r>
                    </a:p>
                    <a:p>
                      <a:r>
                        <a:rPr lang="ru-RU" sz="500" smtClean="0">
                          <a:cs typeface="Times New Roman" panose="02020603050405020304" pitchFamily="18" charset="0"/>
                        </a:rPr>
                        <a:t>Зыкова </a:t>
                      </a:r>
                      <a:r>
                        <a:rPr lang="ru-RU" sz="500" dirty="0" smtClean="0">
                          <a:cs typeface="Times New Roman" panose="02020603050405020304" pitchFamily="18" charset="0"/>
                        </a:rPr>
                        <a:t>Елена Николаевна 8(4822) 45-39-98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smtClean="0">
                          <a:cs typeface="Times New Roman" panose="02020603050405020304" pitchFamily="18" charset="0"/>
                        </a:rPr>
                        <a:t>Михайлова </a:t>
                      </a:r>
                      <a:r>
                        <a:rPr lang="ru-RU" sz="500" dirty="0" smtClean="0">
                          <a:cs typeface="Times New Roman" panose="02020603050405020304" pitchFamily="18" charset="0"/>
                        </a:rPr>
                        <a:t>Оксана Григорьевна 8(4822) 45-39-98</a:t>
                      </a:r>
                    </a:p>
                    <a:p>
                      <a:r>
                        <a:rPr lang="ru-RU" sz="500" dirty="0" err="1" smtClean="0">
                          <a:cs typeface="Times New Roman" panose="02020603050405020304" pitchFamily="18" charset="0"/>
                        </a:rPr>
                        <a:t>Хомкова</a:t>
                      </a:r>
                      <a:r>
                        <a:rPr lang="ru-RU" sz="500" dirty="0" smtClean="0">
                          <a:cs typeface="Times New Roman" panose="02020603050405020304" pitchFamily="18" charset="0"/>
                        </a:rPr>
                        <a:t> Галина Сергеевна 8(4822) 45-39-98</a:t>
                      </a:r>
                      <a:endParaRPr lang="ru-RU" sz="500" dirty="0"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7360">
                <a:tc>
                  <a:txBody>
                    <a:bodyPr/>
                    <a:lstStyle/>
                    <a:p>
                      <a:r>
                        <a:rPr lang="ru-RU" sz="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 части казначейского обслуживания</a:t>
                      </a:r>
                      <a:r>
                        <a:rPr lang="ru-RU" sz="5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и процедуры миграции</a:t>
                      </a:r>
                      <a:endParaRPr lang="ru-RU" sz="500" b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1" dirty="0" smtClean="0">
                          <a:cs typeface="Times New Roman" panose="02020603050405020304" pitchFamily="18" charset="0"/>
                        </a:rPr>
                        <a:t>Отдел кассового обслуживания и исполнения бюджетов:</a:t>
                      </a:r>
                    </a:p>
                    <a:p>
                      <a:r>
                        <a:rPr lang="ru-RU" sz="500" b="0" dirty="0" smtClean="0">
                          <a:cs typeface="Times New Roman" panose="02020603050405020304" pitchFamily="18" charset="0"/>
                        </a:rPr>
                        <a:t>Евсеева Ольга Михайловна 8(4822) 45-24-94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i="1" baseline="0" dirty="0" smtClean="0">
                          <a:cs typeface="Times New Roman" panose="02020603050405020304" pitchFamily="18" charset="0"/>
                        </a:rPr>
                        <a:t>(Заместитель начальника отдела)</a:t>
                      </a:r>
                    </a:p>
                    <a:p>
                      <a:r>
                        <a:rPr lang="ru-RU" sz="500" b="0" dirty="0" smtClean="0">
                          <a:cs typeface="Times New Roman" panose="02020603050405020304" pitchFamily="18" charset="0"/>
                        </a:rPr>
                        <a:t>Белова Наталья Геннадьевна 8(4822) 45-24-94, 45-36-85</a:t>
                      </a:r>
                    </a:p>
                    <a:p>
                      <a:r>
                        <a:rPr lang="ru-RU" sz="500" dirty="0" smtClean="0">
                          <a:cs typeface="Times New Roman" panose="02020603050405020304" pitchFamily="18" charset="0"/>
                        </a:rPr>
                        <a:t>Вишнякова Ирина </a:t>
                      </a:r>
                      <a:r>
                        <a:rPr lang="ru-RU" sz="500" dirty="0" err="1" smtClean="0">
                          <a:cs typeface="Times New Roman" panose="02020603050405020304" pitchFamily="18" charset="0"/>
                        </a:rPr>
                        <a:t>Гусмановна</a:t>
                      </a:r>
                      <a:r>
                        <a:rPr lang="ru-RU" sz="500" dirty="0" smtClean="0">
                          <a:cs typeface="Times New Roman" panose="02020603050405020304" pitchFamily="18" charset="0"/>
                        </a:rPr>
                        <a:t> 8(4822) 45-36-85</a:t>
                      </a:r>
                      <a:endParaRPr lang="ru-RU" sz="500" dirty="0"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6185" y="2914786"/>
            <a:ext cx="5029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solidFill>
                  <a:srgbClr val="FF0000"/>
                </a:solidFill>
              </a:rPr>
              <a:t>Номера обращений просим предоставлять в соответствующие подразделения</a:t>
            </a:r>
            <a:endParaRPr lang="ru-RU" sz="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43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7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1323</TotalTime>
  <Words>738</Words>
  <Application>Microsoft Office PowerPoint</Application>
  <PresentationFormat>Произвольный</PresentationFormat>
  <Paragraphs>145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Муратова Татьяна Владимировна</cp:lastModifiedBy>
  <cp:revision>120</cp:revision>
  <cp:lastPrinted>2026-08-04T10:04:02Z</cp:lastPrinted>
  <dcterms:created xsi:type="dcterms:W3CDTF">2019-07-31T16:47:50Z</dcterms:created>
  <dcterms:modified xsi:type="dcterms:W3CDTF">2026-08-06T07:31:18Z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